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Average"/>
      <p:regular r:id="rId63"/>
    </p:embeddedFont>
    <p:embeddedFont>
      <p:font typeface="Oswald"/>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A3239A9-C6DC-44F8-97F1-F8BAADD11B94}">
  <a:tblStyle styleId="{1A3239A9-C6DC-44F8-97F1-F8BAADD11B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Oswald-regular.fntdata"/><Relationship Id="rId63" Type="http://schemas.openxmlformats.org/officeDocument/2006/relationships/font" Target="fonts/Average-regular.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Oswald-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79e54207a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79e54207a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79e54207a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79e54207a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79e54207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79e54207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79e54207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79e54207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79e54207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79e54207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79e54207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79e54207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79e54207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79e54207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79e5420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79e5420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79e54207a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79e54207a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79e54207a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79e54207a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79e54207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79e54207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79e54207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79e54207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79e54207a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79e54207a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79e54207a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79e54207a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79e54207a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79e54207a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79e54207a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79e54207a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79e54207a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79e54207a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79e54207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79e54207a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79e54207a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79e54207a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79e54207a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79e54207a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79e54207a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79e54207a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79e54207a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79e54207a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79e54207a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79e54207a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79e54207a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79e54207a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79e54207a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79e54207a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79e54207a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79e54207a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79e54207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79e54207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79e54207a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79e54207a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79e54207a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79e54207a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79e54207a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79e54207a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79e54207a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79e54207a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79e54207a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79e54207a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79e54207a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79e54207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79e54207a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79e54207a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79e54207a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79e54207a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79e54207a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79e54207a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79e54207a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79e54207a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79e54207a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79e54207a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79e54207a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79e54207a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79e54207a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79e54207a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779e54207a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79e54207a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779e54207a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779e54207a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862132ff9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862132ff9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79e54207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79e54207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8620d300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8620d300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779e54207a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79e54207a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862132ff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62132ff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862132ff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62132ff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862132ff9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62132ff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779e54207a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779e54207a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779e54207a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779e54207a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79e54207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79e54207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79e54207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79e54207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79e54207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79e54207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79e54207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79e54207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timb-machine/nhsx-contact-tracing-app" TargetMode="Externa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medium.com/@billatnapier/the-crypto-on-the-nhsx-covid-19-app-is-a-thing-of-maths-beauty-53b2434d13cb" TargetMode="External"/><Relationship Id="rId4" Type="http://schemas.openxmlformats.org/officeDocument/2006/relationships/hyperlink" Target="https://medium.com/asecuritysite-when-bob-met-alice/the-uk-contact-tracing-app-version-2-69010db3394d" TargetMode="External"/><Relationship Id="rId5" Type="http://schemas.openxmlformats.org/officeDocument/2006/relationships/hyperlink" Target="https://www.ncsc.gov.uk/files/NHS-app-security-paper%20V0.1.pdf" TargetMode="External"/><Relationship Id="rId6"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Kotlin/KEEP/issues/184" TargetMode="Externa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bluetrace.io" TargetMode="External"/><Relationship Id="rId4" Type="http://schemas.openxmlformats.org/officeDocument/2006/relationships/hyperlink" Target="https://bluetrace.io/static/bluetrace_whitepaper-938063656596c104632def383eb33b3c.pdf" TargetMode="External"/><Relationship Id="rId5" Type="http://schemas.openxmlformats.org/officeDocument/2006/relationships/hyperlink" Target="https://github.com/OpenTrace-communit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blog.google/inside-google/company-announcements/apple-and-google-partner-covid-19-contact-tracing-technology/" TargetMode="External"/><Relationship Id="rId4" Type="http://schemas.openxmlformats.org/officeDocument/2006/relationships/hyperlink" Target="https://healthtech.blog.gov.uk/2020/04/24/digital-contact-tracing-protecting-the-nhs-and-saving-liv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hyperlink" Target="https://eprint.iacr.org/2020/428.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www.apple.com/covid19/contacttracing" TargetMode="External"/><Relationship Id="rId4" Type="http://schemas.openxmlformats.org/officeDocument/2006/relationships/hyperlink" Target="https://eprint.iacr.org/2020/428.pdf" TargetMode="External"/><Relationship Id="rId5" Type="http://schemas.openxmlformats.org/officeDocument/2006/relationships/hyperlink" Target="https://github.com/google/exposure-notifications-android" TargetMode="External"/><Relationship Id="rId6" Type="http://schemas.openxmlformats.org/officeDocument/2006/relationships/hyperlink" Target="https://www.google.com/covid19/exposurenotification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github.com/DP-3T/documents/blob/master/DP3T%20White%20Paper.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hyperlink" Target="https://github.com/DP-3T/documents" TargetMode="External"/><Relationship Id="rId4" Type="http://schemas.openxmlformats.org/officeDocument/2006/relationships/hyperlink" Target="https://github.com/pepp-pt/pepp-pt-documentation" TargetMode="External"/><Relationship Id="rId11" Type="http://schemas.openxmlformats.org/officeDocument/2006/relationships/hyperlink" Target="https://arxiv.org/abs/2004.04059" TargetMode="External"/><Relationship Id="rId10" Type="http://schemas.openxmlformats.org/officeDocument/2006/relationships/hyperlink" Target="https://www.covid-watch.org/" TargetMode="External"/><Relationship Id="rId9" Type="http://schemas.openxmlformats.org/officeDocument/2006/relationships/hyperlink" Target="https://github.com/TCNCoalition/TCN" TargetMode="External"/><Relationship Id="rId5" Type="http://schemas.openxmlformats.org/officeDocument/2006/relationships/hyperlink" Target="https://github.com/ROBERT-proximity-tracing/documents" TargetMode="External"/><Relationship Id="rId6" Type="http://schemas.openxmlformats.org/officeDocument/2006/relationships/hyperlink" Target="https://pact.mit.edu/" TargetMode="External"/><Relationship Id="rId7" Type="http://schemas.openxmlformats.org/officeDocument/2006/relationships/hyperlink" Target="https://arxiv.org/abs/2004.03544" TargetMode="External"/><Relationship Id="rId8" Type="http://schemas.openxmlformats.org/officeDocument/2006/relationships/hyperlink" Target="https://arxiv.org/abs/2003.13670"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s://hbr.org/2020/04/how-digital-contact-tracing-slowed-covid-19-in-east-asi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s://www.wired.co.uk/article/bluetooth-contact-tracing-app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theintercept.com/2020/05/05/coronavirus-bluetooth-contact-tracing/"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Cryptic  COVID </a:t>
            </a:r>
            <a:endParaRPr b="1"/>
          </a:p>
          <a:p>
            <a:pPr indent="0" lvl="0" marL="0" rtl="0" algn="ctr">
              <a:spcBef>
                <a:spcPts val="0"/>
              </a:spcBef>
              <a:spcAft>
                <a:spcPts val="0"/>
              </a:spcAft>
              <a:buNone/>
            </a:pPr>
            <a:r>
              <a:rPr b="1" lang="en"/>
              <a:t>Contact Apps</a:t>
            </a:r>
            <a:endParaRPr b="1"/>
          </a:p>
        </p:txBody>
      </p:sp>
      <p:sp>
        <p:nvSpPr>
          <p:cNvPr id="60" name="Google Shape;60;p13"/>
          <p:cNvSpPr txBox="1"/>
          <p:nvPr>
            <p:ph idx="1" type="subTitle"/>
          </p:nvPr>
        </p:nvSpPr>
        <p:spPr>
          <a:xfrm>
            <a:off x="671250" y="3174874"/>
            <a:ext cx="7801500" cy="130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the state of the art for</a:t>
            </a:r>
            <a:endParaRPr/>
          </a:p>
          <a:p>
            <a:pPr indent="0" lvl="0" marL="0" rtl="0" algn="ctr">
              <a:spcBef>
                <a:spcPts val="0"/>
              </a:spcBef>
              <a:spcAft>
                <a:spcPts val="0"/>
              </a:spcAft>
              <a:buNone/>
            </a:pPr>
            <a:r>
              <a:rPr lang="en"/>
              <a:t>Coronavirus contact tracing apps?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NB</a:t>
            </a:r>
            <a:r>
              <a:rPr lang="en"/>
              <a:t> - SARS-CoV-2 can be spread by people who are asymptomatic.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p:nvPr/>
        </p:nvSpPr>
        <p:spPr>
          <a:xfrm>
            <a:off x="5486363" y="1764900"/>
            <a:ext cx="2308500" cy="1613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285750" rtl="0" algn="l">
              <a:spcBef>
                <a:spcPts val="0"/>
              </a:spcBef>
              <a:spcAft>
                <a:spcPts val="0"/>
              </a:spcAft>
              <a:buNone/>
            </a:pPr>
            <a:r>
              <a:rPr b="1" lang="en">
                <a:latin typeface="Average"/>
                <a:ea typeface="Average"/>
                <a:cs typeface="Average"/>
                <a:sym typeface="Average"/>
              </a:rPr>
              <a:t>Notification</a:t>
            </a:r>
            <a:endParaRPr b="1">
              <a:latin typeface="Average"/>
              <a:ea typeface="Average"/>
              <a:cs typeface="Average"/>
              <a:sym typeface="Average"/>
            </a:endParaRPr>
          </a:p>
          <a:p>
            <a:pPr indent="0" lvl="0" marL="285750" rtl="0" algn="l">
              <a:spcBef>
                <a:spcPts val="0"/>
              </a:spcBef>
              <a:spcAft>
                <a:spcPts val="0"/>
              </a:spcAft>
              <a:buNone/>
            </a:pPr>
            <a:r>
              <a:t/>
            </a:r>
            <a:endParaRPr>
              <a:latin typeface="Average"/>
              <a:ea typeface="Average"/>
              <a:cs typeface="Average"/>
              <a:sym typeface="Average"/>
            </a:endParaRPr>
          </a:p>
          <a:p>
            <a:pPr indent="0" lvl="0" marL="285750" rtl="0" algn="l">
              <a:spcBef>
                <a:spcPts val="0"/>
              </a:spcBef>
              <a:spcAft>
                <a:spcPts val="0"/>
              </a:spcAft>
              <a:buNone/>
            </a:pPr>
            <a:r>
              <a:rPr lang="en">
                <a:latin typeface="Average"/>
                <a:ea typeface="Average"/>
                <a:cs typeface="Average"/>
                <a:sym typeface="Average"/>
              </a:rPr>
              <a:t>If a COVID-19 infection is confirmed, notify users who had potential contact</a:t>
            </a:r>
            <a:endParaRPr>
              <a:latin typeface="Average"/>
              <a:ea typeface="Average"/>
              <a:cs typeface="Average"/>
              <a:sym typeface="Average"/>
            </a:endParaRPr>
          </a:p>
        </p:txBody>
      </p:sp>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overall workflow for a contact tracing app:</a:t>
            </a:r>
            <a:endParaRPr/>
          </a:p>
        </p:txBody>
      </p:sp>
      <p:sp>
        <p:nvSpPr>
          <p:cNvPr id="139" name="Google Shape;139;p23"/>
          <p:cNvSpPr/>
          <p:nvPr/>
        </p:nvSpPr>
        <p:spPr>
          <a:xfrm>
            <a:off x="3267588" y="1764900"/>
            <a:ext cx="2543700" cy="1613700"/>
          </a:xfrm>
          <a:prstGeom prst="chevron">
            <a:avLst>
              <a:gd fmla="val 2041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Contact Tracing</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Generate information for which users have been in contact by swapping unique IDs</a:t>
            </a:r>
            <a:endParaRPr>
              <a:latin typeface="Average"/>
              <a:ea typeface="Average"/>
              <a:cs typeface="Average"/>
              <a:sym typeface="Average"/>
            </a:endParaRPr>
          </a:p>
        </p:txBody>
      </p:sp>
      <p:sp>
        <p:nvSpPr>
          <p:cNvPr id="140" name="Google Shape;140;p23"/>
          <p:cNvSpPr/>
          <p:nvPr/>
        </p:nvSpPr>
        <p:spPr>
          <a:xfrm>
            <a:off x="1349150" y="1764900"/>
            <a:ext cx="2308500" cy="1613700"/>
          </a:xfrm>
          <a:prstGeom prst="homePlate">
            <a:avLst>
              <a:gd fmla="val 20176"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Onboarding</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Generate unique identifiers for each user</a:t>
            </a:r>
            <a:endParaRPr>
              <a:latin typeface="Average"/>
              <a:ea typeface="Average"/>
              <a:cs typeface="Average"/>
              <a:sym typeface="Average"/>
            </a:endParaRPr>
          </a:p>
        </p:txBody>
      </p:sp>
      <p:sp>
        <p:nvSpPr>
          <p:cNvPr id="141" name="Google Shape;141;p23"/>
          <p:cNvSpPr/>
          <p:nvPr/>
        </p:nvSpPr>
        <p:spPr>
          <a:xfrm>
            <a:off x="1203575" y="1515475"/>
            <a:ext cx="360000" cy="3567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verage"/>
                <a:ea typeface="Average"/>
                <a:cs typeface="Average"/>
                <a:sym typeface="Average"/>
              </a:rPr>
              <a:t>1</a:t>
            </a:r>
            <a:endParaRPr b="1">
              <a:solidFill>
                <a:srgbClr val="FFFFFF"/>
              </a:solidFill>
              <a:latin typeface="Average"/>
              <a:ea typeface="Average"/>
              <a:cs typeface="Average"/>
              <a:sym typeface="Average"/>
            </a:endParaRPr>
          </a:p>
        </p:txBody>
      </p:sp>
      <p:sp>
        <p:nvSpPr>
          <p:cNvPr id="142" name="Google Shape;142;p23"/>
          <p:cNvSpPr/>
          <p:nvPr/>
        </p:nvSpPr>
        <p:spPr>
          <a:xfrm>
            <a:off x="3382513" y="1515475"/>
            <a:ext cx="360000" cy="3567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verage"/>
                <a:ea typeface="Average"/>
                <a:cs typeface="Average"/>
                <a:sym typeface="Average"/>
              </a:rPr>
              <a:t>2</a:t>
            </a:r>
            <a:endParaRPr b="1">
              <a:solidFill>
                <a:srgbClr val="FFFFFF"/>
              </a:solidFill>
              <a:latin typeface="Average"/>
              <a:ea typeface="Average"/>
              <a:cs typeface="Average"/>
              <a:sym typeface="Average"/>
            </a:endParaRPr>
          </a:p>
        </p:txBody>
      </p:sp>
      <p:sp>
        <p:nvSpPr>
          <p:cNvPr id="143" name="Google Shape;143;p23"/>
          <p:cNvSpPr/>
          <p:nvPr/>
        </p:nvSpPr>
        <p:spPr>
          <a:xfrm>
            <a:off x="5561450" y="1515475"/>
            <a:ext cx="360000" cy="3567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verage"/>
                <a:ea typeface="Average"/>
                <a:cs typeface="Average"/>
                <a:sym typeface="Average"/>
              </a:rPr>
              <a:t>3</a:t>
            </a:r>
            <a:endParaRPr b="1">
              <a:solidFill>
                <a:srgbClr val="FFFFFF"/>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idea of BLE-based contact tracing apps</a:t>
            </a:r>
            <a:endParaRPr/>
          </a:p>
        </p:txBody>
      </p:sp>
      <p:sp>
        <p:nvSpPr>
          <p:cNvPr id="149" name="Google Shape;149;p24"/>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UserID</a:t>
            </a:r>
            <a:endParaRPr sz="1800">
              <a:solidFill>
                <a:srgbClr val="FFFFFF"/>
              </a:solidFill>
              <a:latin typeface="Average"/>
              <a:ea typeface="Average"/>
              <a:cs typeface="Average"/>
              <a:sym typeface="Average"/>
            </a:endParaRPr>
          </a:p>
        </p:txBody>
      </p:sp>
      <p:sp>
        <p:nvSpPr>
          <p:cNvPr id="150" name="Google Shape;150;p24"/>
          <p:cNvSpPr txBox="1"/>
          <p:nvPr/>
        </p:nvSpPr>
        <p:spPr>
          <a:xfrm>
            <a:off x="7036325" y="1362925"/>
            <a:ext cx="11784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UserID</a:t>
            </a:r>
            <a:endParaRPr sz="1800">
              <a:solidFill>
                <a:srgbClr val="FFFFFF"/>
              </a:solidFill>
              <a:latin typeface="Average"/>
              <a:ea typeface="Average"/>
              <a:cs typeface="Average"/>
              <a:sym typeface="Average"/>
            </a:endParaRPr>
          </a:p>
        </p:txBody>
      </p:sp>
      <p:pic>
        <p:nvPicPr>
          <p:cNvPr id="151" name="Google Shape;151;p24"/>
          <p:cNvPicPr preferRelativeResize="0"/>
          <p:nvPr/>
        </p:nvPicPr>
        <p:blipFill>
          <a:blip r:embed="rId3">
            <a:alphaModFix/>
          </a:blip>
          <a:stretch>
            <a:fillRect/>
          </a:stretch>
        </p:blipFill>
        <p:spPr>
          <a:xfrm rot="5400000">
            <a:off x="1619449" y="1362925"/>
            <a:ext cx="1491601" cy="1491602"/>
          </a:xfrm>
          <a:prstGeom prst="rect">
            <a:avLst/>
          </a:prstGeom>
          <a:noFill/>
          <a:ln>
            <a:noFill/>
          </a:ln>
        </p:spPr>
      </p:pic>
      <p:pic>
        <p:nvPicPr>
          <p:cNvPr id="152" name="Google Shape;152;p24"/>
          <p:cNvPicPr preferRelativeResize="0"/>
          <p:nvPr/>
        </p:nvPicPr>
        <p:blipFill>
          <a:blip r:embed="rId4">
            <a:alphaModFix/>
          </a:blip>
          <a:stretch>
            <a:fillRect/>
          </a:stretch>
        </p:blipFill>
        <p:spPr>
          <a:xfrm>
            <a:off x="3449513" y="3471425"/>
            <a:ext cx="1817574" cy="1817574"/>
          </a:xfrm>
          <a:prstGeom prst="rect">
            <a:avLst/>
          </a:prstGeom>
          <a:noFill/>
          <a:ln>
            <a:noFill/>
          </a:ln>
        </p:spPr>
      </p:pic>
      <p:pic>
        <p:nvPicPr>
          <p:cNvPr id="153" name="Google Shape;153;p24"/>
          <p:cNvPicPr preferRelativeResize="0"/>
          <p:nvPr/>
        </p:nvPicPr>
        <p:blipFill>
          <a:blip r:embed="rId3">
            <a:alphaModFix/>
          </a:blip>
          <a:stretch>
            <a:fillRect/>
          </a:stretch>
        </p:blipFill>
        <p:spPr>
          <a:xfrm rot="-5400000">
            <a:off x="5706424" y="1362925"/>
            <a:ext cx="1491602" cy="1491602"/>
          </a:xfrm>
          <a:prstGeom prst="rect">
            <a:avLst/>
          </a:prstGeom>
          <a:noFill/>
          <a:ln>
            <a:noFill/>
          </a:ln>
        </p:spPr>
      </p:pic>
      <p:sp>
        <p:nvSpPr>
          <p:cNvPr id="154" name="Google Shape;154;p24"/>
          <p:cNvSpPr/>
          <p:nvPr/>
        </p:nvSpPr>
        <p:spPr>
          <a:xfrm>
            <a:off x="3056450" y="1767725"/>
            <a:ext cx="2603700" cy="572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BLE Broadcast</a:t>
            </a:r>
            <a:endParaRPr>
              <a:latin typeface="Average"/>
              <a:ea typeface="Average"/>
              <a:cs typeface="Average"/>
              <a:sym typeface="Average"/>
            </a:endParaRPr>
          </a:p>
        </p:txBody>
      </p:sp>
      <p:sp>
        <p:nvSpPr>
          <p:cNvPr id="155" name="Google Shape;155;p24"/>
          <p:cNvSpPr/>
          <p:nvPr/>
        </p:nvSpPr>
        <p:spPr>
          <a:xfrm rot="-1727502">
            <a:off x="4900104" y="3449565"/>
            <a:ext cx="2603676" cy="65615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Diagnosis Notification</a:t>
            </a:r>
            <a:endParaRPr>
              <a:latin typeface="Average"/>
              <a:ea typeface="Average"/>
              <a:cs typeface="Average"/>
              <a:sym typeface="Average"/>
            </a:endParaRPr>
          </a:p>
        </p:txBody>
      </p:sp>
      <p:sp>
        <p:nvSpPr>
          <p:cNvPr id="156" name="Google Shape;156;p24"/>
          <p:cNvSpPr/>
          <p:nvPr/>
        </p:nvSpPr>
        <p:spPr>
          <a:xfrm rot="1734235">
            <a:off x="1012299" y="3428488"/>
            <a:ext cx="2603745" cy="65620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Contact Notification</a:t>
            </a:r>
            <a:endParaRPr>
              <a:latin typeface="Average"/>
              <a:ea typeface="Average"/>
              <a:cs typeface="Average"/>
              <a:sym typeface="Average"/>
            </a:endParaRPr>
          </a:p>
        </p:txBody>
      </p:sp>
      <p:sp>
        <p:nvSpPr>
          <p:cNvPr id="157" name="Google Shape;157;p24"/>
          <p:cNvSpPr/>
          <p:nvPr/>
        </p:nvSpPr>
        <p:spPr>
          <a:xfrm>
            <a:off x="387900" y="2506400"/>
            <a:ext cx="360000" cy="3567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verage"/>
                <a:ea typeface="Average"/>
                <a:cs typeface="Average"/>
                <a:sym typeface="Average"/>
              </a:rPr>
              <a:t>1</a:t>
            </a:r>
            <a:endParaRPr b="1">
              <a:solidFill>
                <a:srgbClr val="FFFFFF"/>
              </a:solidFill>
              <a:latin typeface="Average"/>
              <a:ea typeface="Average"/>
              <a:cs typeface="Average"/>
              <a:sym typeface="Average"/>
            </a:endParaRPr>
          </a:p>
        </p:txBody>
      </p:sp>
      <p:sp>
        <p:nvSpPr>
          <p:cNvPr id="158" name="Google Shape;158;p24"/>
          <p:cNvSpPr/>
          <p:nvPr/>
        </p:nvSpPr>
        <p:spPr>
          <a:xfrm>
            <a:off x="3449513" y="1661150"/>
            <a:ext cx="360000" cy="3567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verage"/>
                <a:ea typeface="Average"/>
                <a:cs typeface="Average"/>
                <a:sym typeface="Average"/>
              </a:rPr>
              <a:t>2</a:t>
            </a:r>
            <a:endParaRPr b="1">
              <a:solidFill>
                <a:srgbClr val="FFFFFF"/>
              </a:solidFill>
              <a:latin typeface="Average"/>
              <a:ea typeface="Average"/>
              <a:cs typeface="Average"/>
              <a:sym typeface="Average"/>
            </a:endParaRPr>
          </a:p>
        </p:txBody>
      </p:sp>
      <p:sp>
        <p:nvSpPr>
          <p:cNvPr id="159" name="Google Shape;159;p24"/>
          <p:cNvSpPr/>
          <p:nvPr/>
        </p:nvSpPr>
        <p:spPr>
          <a:xfrm>
            <a:off x="5267075" y="3667000"/>
            <a:ext cx="360000" cy="3567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verage"/>
                <a:ea typeface="Average"/>
                <a:cs typeface="Average"/>
                <a:sym typeface="Average"/>
              </a:rPr>
              <a:t>3</a:t>
            </a:r>
            <a:endParaRPr b="1">
              <a:solidFill>
                <a:srgbClr val="FFFFFF"/>
              </a:solidFill>
              <a:latin typeface="Average"/>
              <a:ea typeface="Average"/>
              <a:cs typeface="Average"/>
              <a:sym typeface="Average"/>
            </a:endParaRPr>
          </a:p>
        </p:txBody>
      </p:sp>
      <p:sp>
        <p:nvSpPr>
          <p:cNvPr id="160" name="Google Shape;160;p24"/>
          <p:cNvSpPr/>
          <p:nvPr/>
        </p:nvSpPr>
        <p:spPr>
          <a:xfrm>
            <a:off x="6883925" y="2506400"/>
            <a:ext cx="360000" cy="3567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verage"/>
                <a:ea typeface="Average"/>
                <a:cs typeface="Average"/>
                <a:sym typeface="Average"/>
              </a:rPr>
              <a:t>1</a:t>
            </a:r>
            <a:endParaRPr b="1">
              <a:solidFill>
                <a:srgbClr val="FFFFFF"/>
              </a:solidFill>
              <a:latin typeface="Average"/>
              <a:ea typeface="Average"/>
              <a:cs typeface="Average"/>
              <a:sym typeface="Average"/>
            </a:endParaRPr>
          </a:p>
        </p:txBody>
      </p:sp>
      <p:sp>
        <p:nvSpPr>
          <p:cNvPr id="161" name="Google Shape;161;p24"/>
          <p:cNvSpPr/>
          <p:nvPr/>
        </p:nvSpPr>
        <p:spPr>
          <a:xfrm>
            <a:off x="1619450" y="2973025"/>
            <a:ext cx="360000" cy="3567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Average"/>
                <a:ea typeface="Average"/>
                <a:cs typeface="Average"/>
                <a:sym typeface="Average"/>
              </a:rPr>
              <a:t>3</a:t>
            </a:r>
            <a:endParaRPr b="1">
              <a:solidFill>
                <a:srgbClr val="FFFFFF"/>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and Security Considerations</a:t>
            </a:r>
            <a:endParaRPr/>
          </a:p>
        </p:txBody>
      </p:sp>
      <p:sp>
        <p:nvSpPr>
          <p:cNvPr id="167" name="Google Shape;167;p25"/>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UserID</a:t>
            </a:r>
            <a:endParaRPr sz="1800">
              <a:solidFill>
                <a:srgbClr val="FFFFFF"/>
              </a:solidFill>
              <a:latin typeface="Average"/>
              <a:ea typeface="Average"/>
              <a:cs typeface="Average"/>
              <a:sym typeface="Average"/>
            </a:endParaRPr>
          </a:p>
        </p:txBody>
      </p:sp>
      <p:sp>
        <p:nvSpPr>
          <p:cNvPr id="168" name="Google Shape;168;p25"/>
          <p:cNvSpPr txBox="1"/>
          <p:nvPr/>
        </p:nvSpPr>
        <p:spPr>
          <a:xfrm>
            <a:off x="7036325" y="1362925"/>
            <a:ext cx="11784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UserID</a:t>
            </a:r>
            <a:endParaRPr sz="1800">
              <a:solidFill>
                <a:srgbClr val="FFFFFF"/>
              </a:solidFill>
              <a:latin typeface="Average"/>
              <a:ea typeface="Average"/>
              <a:cs typeface="Average"/>
              <a:sym typeface="Average"/>
            </a:endParaRPr>
          </a:p>
        </p:txBody>
      </p:sp>
      <p:pic>
        <p:nvPicPr>
          <p:cNvPr id="169" name="Google Shape;169;p25"/>
          <p:cNvPicPr preferRelativeResize="0"/>
          <p:nvPr/>
        </p:nvPicPr>
        <p:blipFill>
          <a:blip r:embed="rId3">
            <a:alphaModFix/>
          </a:blip>
          <a:stretch>
            <a:fillRect/>
          </a:stretch>
        </p:blipFill>
        <p:spPr>
          <a:xfrm rot="5400000">
            <a:off x="1619449" y="1362925"/>
            <a:ext cx="1491601" cy="1491602"/>
          </a:xfrm>
          <a:prstGeom prst="rect">
            <a:avLst/>
          </a:prstGeom>
          <a:noFill/>
          <a:ln>
            <a:noFill/>
          </a:ln>
        </p:spPr>
      </p:pic>
      <p:pic>
        <p:nvPicPr>
          <p:cNvPr id="170" name="Google Shape;170;p25"/>
          <p:cNvPicPr preferRelativeResize="0"/>
          <p:nvPr/>
        </p:nvPicPr>
        <p:blipFill>
          <a:blip r:embed="rId4">
            <a:alphaModFix/>
          </a:blip>
          <a:stretch>
            <a:fillRect/>
          </a:stretch>
        </p:blipFill>
        <p:spPr>
          <a:xfrm>
            <a:off x="3449513" y="3471425"/>
            <a:ext cx="1817574" cy="1817574"/>
          </a:xfrm>
          <a:prstGeom prst="rect">
            <a:avLst/>
          </a:prstGeom>
          <a:noFill/>
          <a:ln>
            <a:noFill/>
          </a:ln>
        </p:spPr>
      </p:pic>
      <p:pic>
        <p:nvPicPr>
          <p:cNvPr id="171" name="Google Shape;171;p25"/>
          <p:cNvPicPr preferRelativeResize="0"/>
          <p:nvPr/>
        </p:nvPicPr>
        <p:blipFill>
          <a:blip r:embed="rId3">
            <a:alphaModFix/>
          </a:blip>
          <a:stretch>
            <a:fillRect/>
          </a:stretch>
        </p:blipFill>
        <p:spPr>
          <a:xfrm rot="-5400000">
            <a:off x="5706424" y="1362925"/>
            <a:ext cx="1491602" cy="1491602"/>
          </a:xfrm>
          <a:prstGeom prst="rect">
            <a:avLst/>
          </a:prstGeom>
          <a:noFill/>
          <a:ln>
            <a:noFill/>
          </a:ln>
        </p:spPr>
      </p:pic>
      <p:sp>
        <p:nvSpPr>
          <p:cNvPr id="172" name="Google Shape;172;p25"/>
          <p:cNvSpPr/>
          <p:nvPr/>
        </p:nvSpPr>
        <p:spPr>
          <a:xfrm>
            <a:off x="3056450" y="1767725"/>
            <a:ext cx="2603700" cy="572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BLE Broadcast</a:t>
            </a:r>
            <a:endParaRPr>
              <a:latin typeface="Average"/>
              <a:ea typeface="Average"/>
              <a:cs typeface="Average"/>
              <a:sym typeface="Average"/>
            </a:endParaRPr>
          </a:p>
        </p:txBody>
      </p:sp>
      <p:sp>
        <p:nvSpPr>
          <p:cNvPr id="173" name="Google Shape;173;p25"/>
          <p:cNvSpPr/>
          <p:nvPr/>
        </p:nvSpPr>
        <p:spPr>
          <a:xfrm rot="-1727502">
            <a:off x="4900104" y="3449565"/>
            <a:ext cx="2603676" cy="65615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Diagnosis Notification</a:t>
            </a:r>
            <a:endParaRPr>
              <a:latin typeface="Average"/>
              <a:ea typeface="Average"/>
              <a:cs typeface="Average"/>
              <a:sym typeface="Average"/>
            </a:endParaRPr>
          </a:p>
        </p:txBody>
      </p:sp>
      <p:sp>
        <p:nvSpPr>
          <p:cNvPr id="174" name="Google Shape;174;p25"/>
          <p:cNvSpPr/>
          <p:nvPr/>
        </p:nvSpPr>
        <p:spPr>
          <a:xfrm rot="1734235">
            <a:off x="1012299" y="3428488"/>
            <a:ext cx="2603745" cy="65620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Contact Notification</a:t>
            </a:r>
            <a:endParaRPr>
              <a:latin typeface="Average"/>
              <a:ea typeface="Average"/>
              <a:cs typeface="Average"/>
              <a:sym typeface="Average"/>
            </a:endParaRPr>
          </a:p>
        </p:txBody>
      </p:sp>
      <p:sp>
        <p:nvSpPr>
          <p:cNvPr id="175" name="Google Shape;175;p25"/>
          <p:cNvSpPr/>
          <p:nvPr/>
        </p:nvSpPr>
        <p:spPr>
          <a:xfrm>
            <a:off x="866750" y="2896775"/>
            <a:ext cx="6774300" cy="2109900"/>
          </a:xfrm>
          <a:prstGeom prst="rect">
            <a:avLst/>
          </a:prstGeom>
          <a:noFill/>
          <a:ln cap="flat" cmpd="sng" w="3810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txBox="1"/>
          <p:nvPr/>
        </p:nvSpPr>
        <p:spPr>
          <a:xfrm>
            <a:off x="7652025" y="2976625"/>
            <a:ext cx="1491600" cy="7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Can any part</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o</a:t>
            </a:r>
            <a:r>
              <a:rPr lang="en">
                <a:solidFill>
                  <a:srgbClr val="FFFFFF"/>
                </a:solidFill>
                <a:latin typeface="Average"/>
                <a:ea typeface="Average"/>
                <a:cs typeface="Average"/>
                <a:sym typeface="Average"/>
              </a:rPr>
              <a:t>f this workflow</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b</a:t>
            </a:r>
            <a:r>
              <a:rPr lang="en">
                <a:solidFill>
                  <a:srgbClr val="FFFFFF"/>
                </a:solidFill>
                <a:latin typeface="Average"/>
                <a:ea typeface="Average"/>
                <a:cs typeface="Average"/>
                <a:sym typeface="Average"/>
              </a:rPr>
              <a:t>e compromised?</a:t>
            </a:r>
            <a:endParaRPr>
              <a:solidFill>
                <a:srgbClr val="FFFFFF"/>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and Security Considerations</a:t>
            </a:r>
            <a:endParaRPr/>
          </a:p>
        </p:txBody>
      </p:sp>
      <p:sp>
        <p:nvSpPr>
          <p:cNvPr id="182" name="Google Shape;182;p26"/>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UserID</a:t>
            </a:r>
            <a:endParaRPr sz="1800">
              <a:solidFill>
                <a:srgbClr val="FFFFFF"/>
              </a:solidFill>
              <a:latin typeface="Average"/>
              <a:ea typeface="Average"/>
              <a:cs typeface="Average"/>
              <a:sym typeface="Average"/>
            </a:endParaRPr>
          </a:p>
        </p:txBody>
      </p:sp>
      <p:sp>
        <p:nvSpPr>
          <p:cNvPr id="183" name="Google Shape;183;p26"/>
          <p:cNvSpPr txBox="1"/>
          <p:nvPr/>
        </p:nvSpPr>
        <p:spPr>
          <a:xfrm>
            <a:off x="7036325" y="1362925"/>
            <a:ext cx="11784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UserID</a:t>
            </a:r>
            <a:endParaRPr sz="1800">
              <a:solidFill>
                <a:srgbClr val="FFFFFF"/>
              </a:solidFill>
              <a:latin typeface="Average"/>
              <a:ea typeface="Average"/>
              <a:cs typeface="Average"/>
              <a:sym typeface="Average"/>
            </a:endParaRPr>
          </a:p>
        </p:txBody>
      </p:sp>
      <p:pic>
        <p:nvPicPr>
          <p:cNvPr id="184" name="Google Shape;184;p26"/>
          <p:cNvPicPr preferRelativeResize="0"/>
          <p:nvPr/>
        </p:nvPicPr>
        <p:blipFill>
          <a:blip r:embed="rId3">
            <a:alphaModFix/>
          </a:blip>
          <a:stretch>
            <a:fillRect/>
          </a:stretch>
        </p:blipFill>
        <p:spPr>
          <a:xfrm rot="5400000">
            <a:off x="1619449" y="1362925"/>
            <a:ext cx="1491601" cy="1491602"/>
          </a:xfrm>
          <a:prstGeom prst="rect">
            <a:avLst/>
          </a:prstGeom>
          <a:noFill/>
          <a:ln>
            <a:noFill/>
          </a:ln>
        </p:spPr>
      </p:pic>
      <p:pic>
        <p:nvPicPr>
          <p:cNvPr id="185" name="Google Shape;185;p26"/>
          <p:cNvPicPr preferRelativeResize="0"/>
          <p:nvPr/>
        </p:nvPicPr>
        <p:blipFill>
          <a:blip r:embed="rId4">
            <a:alphaModFix/>
          </a:blip>
          <a:stretch>
            <a:fillRect/>
          </a:stretch>
        </p:blipFill>
        <p:spPr>
          <a:xfrm>
            <a:off x="3449513" y="3471425"/>
            <a:ext cx="1817574" cy="1817574"/>
          </a:xfrm>
          <a:prstGeom prst="rect">
            <a:avLst/>
          </a:prstGeom>
          <a:noFill/>
          <a:ln>
            <a:noFill/>
          </a:ln>
        </p:spPr>
      </p:pic>
      <p:pic>
        <p:nvPicPr>
          <p:cNvPr id="186" name="Google Shape;186;p26"/>
          <p:cNvPicPr preferRelativeResize="0"/>
          <p:nvPr/>
        </p:nvPicPr>
        <p:blipFill>
          <a:blip r:embed="rId3">
            <a:alphaModFix/>
          </a:blip>
          <a:stretch>
            <a:fillRect/>
          </a:stretch>
        </p:blipFill>
        <p:spPr>
          <a:xfrm rot="-5400000">
            <a:off x="5706424" y="1362925"/>
            <a:ext cx="1491602" cy="1491602"/>
          </a:xfrm>
          <a:prstGeom prst="rect">
            <a:avLst/>
          </a:prstGeom>
          <a:noFill/>
          <a:ln>
            <a:noFill/>
          </a:ln>
        </p:spPr>
      </p:pic>
      <p:sp>
        <p:nvSpPr>
          <p:cNvPr id="187" name="Google Shape;187;p26"/>
          <p:cNvSpPr/>
          <p:nvPr/>
        </p:nvSpPr>
        <p:spPr>
          <a:xfrm>
            <a:off x="3056450" y="1767725"/>
            <a:ext cx="2603700" cy="572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BLE Broadcast</a:t>
            </a:r>
            <a:endParaRPr>
              <a:latin typeface="Average"/>
              <a:ea typeface="Average"/>
              <a:cs typeface="Average"/>
              <a:sym typeface="Average"/>
            </a:endParaRPr>
          </a:p>
        </p:txBody>
      </p:sp>
      <p:sp>
        <p:nvSpPr>
          <p:cNvPr id="188" name="Google Shape;188;p26"/>
          <p:cNvSpPr/>
          <p:nvPr/>
        </p:nvSpPr>
        <p:spPr>
          <a:xfrm rot="-1727502">
            <a:off x="4900104" y="3449565"/>
            <a:ext cx="2603676" cy="65615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Diagnosis Notification</a:t>
            </a:r>
            <a:endParaRPr>
              <a:latin typeface="Average"/>
              <a:ea typeface="Average"/>
              <a:cs typeface="Average"/>
              <a:sym typeface="Average"/>
            </a:endParaRPr>
          </a:p>
        </p:txBody>
      </p:sp>
      <p:sp>
        <p:nvSpPr>
          <p:cNvPr id="189" name="Google Shape;189;p26"/>
          <p:cNvSpPr/>
          <p:nvPr/>
        </p:nvSpPr>
        <p:spPr>
          <a:xfrm rot="1734235">
            <a:off x="1012299" y="3428488"/>
            <a:ext cx="2603745" cy="65620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Contact Notification</a:t>
            </a:r>
            <a:endParaRPr>
              <a:latin typeface="Average"/>
              <a:ea typeface="Average"/>
              <a:cs typeface="Average"/>
              <a:sym typeface="Average"/>
            </a:endParaRPr>
          </a:p>
        </p:txBody>
      </p:sp>
      <p:sp>
        <p:nvSpPr>
          <p:cNvPr id="190" name="Google Shape;190;p26"/>
          <p:cNvSpPr/>
          <p:nvPr/>
        </p:nvSpPr>
        <p:spPr>
          <a:xfrm>
            <a:off x="585775" y="1211600"/>
            <a:ext cx="7629000" cy="1610100"/>
          </a:xfrm>
          <a:prstGeom prst="rect">
            <a:avLst/>
          </a:prstGeom>
          <a:noFill/>
          <a:ln cap="flat" cmpd="sng" w="3810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txBox="1"/>
          <p:nvPr/>
        </p:nvSpPr>
        <p:spPr>
          <a:xfrm>
            <a:off x="6846425" y="536000"/>
            <a:ext cx="20949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Can a malicious actor determine who is who?</a:t>
            </a:r>
            <a:endParaRPr>
              <a:solidFill>
                <a:srgbClr val="FFFFFF"/>
              </a:solidFill>
              <a:latin typeface="Average"/>
              <a:ea typeface="Average"/>
              <a:cs typeface="Average"/>
              <a:sym typeface="Average"/>
            </a:endParaRPr>
          </a:p>
        </p:txBody>
      </p:sp>
      <p:sp>
        <p:nvSpPr>
          <p:cNvPr id="192" name="Google Shape;192;p26"/>
          <p:cNvSpPr txBox="1"/>
          <p:nvPr/>
        </p:nvSpPr>
        <p:spPr>
          <a:xfrm>
            <a:off x="3361275" y="1246400"/>
            <a:ext cx="2094900" cy="6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Can broadcasts be spoofed?</a:t>
            </a:r>
            <a:endParaRPr>
              <a:solidFill>
                <a:srgbClr val="FFFFFF"/>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and Security Considerations</a:t>
            </a:r>
            <a:endParaRPr/>
          </a:p>
        </p:txBody>
      </p:sp>
      <p:sp>
        <p:nvSpPr>
          <p:cNvPr id="198" name="Google Shape;198;p27"/>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UserID</a:t>
            </a:r>
            <a:endParaRPr sz="1800">
              <a:solidFill>
                <a:srgbClr val="FFFFFF"/>
              </a:solidFill>
              <a:latin typeface="Average"/>
              <a:ea typeface="Average"/>
              <a:cs typeface="Average"/>
              <a:sym typeface="Average"/>
            </a:endParaRPr>
          </a:p>
        </p:txBody>
      </p:sp>
      <p:sp>
        <p:nvSpPr>
          <p:cNvPr id="199" name="Google Shape;199;p27"/>
          <p:cNvSpPr txBox="1"/>
          <p:nvPr/>
        </p:nvSpPr>
        <p:spPr>
          <a:xfrm>
            <a:off x="7036325" y="1362925"/>
            <a:ext cx="11784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UserID</a:t>
            </a:r>
            <a:endParaRPr sz="1800">
              <a:solidFill>
                <a:srgbClr val="FFFFFF"/>
              </a:solidFill>
              <a:latin typeface="Average"/>
              <a:ea typeface="Average"/>
              <a:cs typeface="Average"/>
              <a:sym typeface="Average"/>
            </a:endParaRPr>
          </a:p>
        </p:txBody>
      </p:sp>
      <p:pic>
        <p:nvPicPr>
          <p:cNvPr id="200" name="Google Shape;200;p27"/>
          <p:cNvPicPr preferRelativeResize="0"/>
          <p:nvPr/>
        </p:nvPicPr>
        <p:blipFill>
          <a:blip r:embed="rId3">
            <a:alphaModFix/>
          </a:blip>
          <a:stretch>
            <a:fillRect/>
          </a:stretch>
        </p:blipFill>
        <p:spPr>
          <a:xfrm rot="5400000">
            <a:off x="1619449" y="1362925"/>
            <a:ext cx="1491601" cy="1491602"/>
          </a:xfrm>
          <a:prstGeom prst="rect">
            <a:avLst/>
          </a:prstGeom>
          <a:noFill/>
          <a:ln>
            <a:noFill/>
          </a:ln>
        </p:spPr>
      </p:pic>
      <p:pic>
        <p:nvPicPr>
          <p:cNvPr id="201" name="Google Shape;201;p27"/>
          <p:cNvPicPr preferRelativeResize="0"/>
          <p:nvPr/>
        </p:nvPicPr>
        <p:blipFill>
          <a:blip r:embed="rId4">
            <a:alphaModFix/>
          </a:blip>
          <a:stretch>
            <a:fillRect/>
          </a:stretch>
        </p:blipFill>
        <p:spPr>
          <a:xfrm>
            <a:off x="3449513" y="3471425"/>
            <a:ext cx="1817574" cy="1817574"/>
          </a:xfrm>
          <a:prstGeom prst="rect">
            <a:avLst/>
          </a:prstGeom>
          <a:noFill/>
          <a:ln>
            <a:noFill/>
          </a:ln>
        </p:spPr>
      </p:pic>
      <p:pic>
        <p:nvPicPr>
          <p:cNvPr id="202" name="Google Shape;202;p27"/>
          <p:cNvPicPr preferRelativeResize="0"/>
          <p:nvPr/>
        </p:nvPicPr>
        <p:blipFill>
          <a:blip r:embed="rId3">
            <a:alphaModFix/>
          </a:blip>
          <a:stretch>
            <a:fillRect/>
          </a:stretch>
        </p:blipFill>
        <p:spPr>
          <a:xfrm rot="-5400000">
            <a:off x="5706424" y="1362925"/>
            <a:ext cx="1491602" cy="1491602"/>
          </a:xfrm>
          <a:prstGeom prst="rect">
            <a:avLst/>
          </a:prstGeom>
          <a:noFill/>
          <a:ln>
            <a:noFill/>
          </a:ln>
        </p:spPr>
      </p:pic>
      <p:sp>
        <p:nvSpPr>
          <p:cNvPr id="203" name="Google Shape;203;p27"/>
          <p:cNvSpPr/>
          <p:nvPr/>
        </p:nvSpPr>
        <p:spPr>
          <a:xfrm>
            <a:off x="3056450" y="1767725"/>
            <a:ext cx="2603700" cy="572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BLE Broadcast</a:t>
            </a:r>
            <a:endParaRPr>
              <a:latin typeface="Average"/>
              <a:ea typeface="Average"/>
              <a:cs typeface="Average"/>
              <a:sym typeface="Average"/>
            </a:endParaRPr>
          </a:p>
        </p:txBody>
      </p:sp>
      <p:sp>
        <p:nvSpPr>
          <p:cNvPr id="204" name="Google Shape;204;p27"/>
          <p:cNvSpPr/>
          <p:nvPr/>
        </p:nvSpPr>
        <p:spPr>
          <a:xfrm rot="-1727502">
            <a:off x="4900104" y="3449565"/>
            <a:ext cx="2603676" cy="656150"/>
          </a:xfrm>
          <a:prstGeom prst="leftArrow">
            <a:avLst>
              <a:gd fmla="val 50000" name="adj1"/>
              <a:gd fmla="val 50000" name="adj2"/>
            </a:avLst>
          </a:prstGeom>
          <a:solidFill>
            <a:schemeClr val="lt2"/>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Diagnosis Notification</a:t>
            </a:r>
            <a:endParaRPr>
              <a:latin typeface="Average"/>
              <a:ea typeface="Average"/>
              <a:cs typeface="Average"/>
              <a:sym typeface="Average"/>
            </a:endParaRPr>
          </a:p>
        </p:txBody>
      </p:sp>
      <p:sp>
        <p:nvSpPr>
          <p:cNvPr id="205" name="Google Shape;205;p27"/>
          <p:cNvSpPr/>
          <p:nvPr/>
        </p:nvSpPr>
        <p:spPr>
          <a:xfrm rot="1734235">
            <a:off x="1012299" y="3428488"/>
            <a:ext cx="2603745" cy="65620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Contact Notification</a:t>
            </a:r>
            <a:endParaRPr>
              <a:latin typeface="Average"/>
              <a:ea typeface="Average"/>
              <a:cs typeface="Average"/>
              <a:sym typeface="Average"/>
            </a:endParaRPr>
          </a:p>
        </p:txBody>
      </p:sp>
      <p:sp>
        <p:nvSpPr>
          <p:cNvPr id="206" name="Google Shape;206;p27"/>
          <p:cNvSpPr txBox="1"/>
          <p:nvPr/>
        </p:nvSpPr>
        <p:spPr>
          <a:xfrm>
            <a:off x="6413075" y="3865225"/>
            <a:ext cx="2094900" cy="7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Can privacy be preserved if someone notifies of a diagnosis?</a:t>
            </a:r>
            <a:endParaRPr>
              <a:solidFill>
                <a:srgbClr val="FFFFFF"/>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8"/>
          <p:cNvSpPr txBox="1"/>
          <p:nvPr>
            <p:ph idx="1" type="body"/>
          </p:nvPr>
        </p:nvSpPr>
        <p:spPr>
          <a:xfrm>
            <a:off x="311700" y="43829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NHS Contact Tracing App (uk.nhs.nhsx.colocate version)</a:t>
            </a:r>
            <a:endParaRPr/>
          </a:p>
        </p:txBody>
      </p:sp>
      <p:pic>
        <p:nvPicPr>
          <p:cNvPr id="212" name="Google Shape;212;p28"/>
          <p:cNvPicPr preferRelativeResize="0"/>
          <p:nvPr/>
        </p:nvPicPr>
        <p:blipFill>
          <a:blip r:embed="rId3">
            <a:alphaModFix/>
          </a:blip>
          <a:stretch>
            <a:fillRect/>
          </a:stretch>
        </p:blipFill>
        <p:spPr>
          <a:xfrm>
            <a:off x="2846287" y="846037"/>
            <a:ext cx="3451425" cy="3451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story regarding the NHS app</a:t>
            </a:r>
            <a:endParaRPr/>
          </a:p>
        </p:txBody>
      </p:sp>
      <p:sp>
        <p:nvSpPr>
          <p:cNvPr id="218" name="Google Shape;218;p29"/>
          <p:cNvSpPr/>
          <p:nvPr/>
        </p:nvSpPr>
        <p:spPr>
          <a:xfrm>
            <a:off x="2470200" y="1332175"/>
            <a:ext cx="3374125" cy="10184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App draft design document released late April 2020</a:t>
            </a:r>
            <a:endParaRPr>
              <a:latin typeface="Average"/>
              <a:ea typeface="Average"/>
              <a:cs typeface="Average"/>
              <a:sym typeface="Average"/>
            </a:endParaRPr>
          </a:p>
        </p:txBody>
      </p:sp>
      <p:sp>
        <p:nvSpPr>
          <p:cNvPr id="219" name="Google Shape;219;p29"/>
          <p:cNvSpPr/>
          <p:nvPr/>
        </p:nvSpPr>
        <p:spPr>
          <a:xfrm>
            <a:off x="2941525" y="2031696"/>
            <a:ext cx="3374125" cy="10184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First candidate apps for Android and iOS released on 6th May 2020 for Isle of Wight users</a:t>
            </a:r>
            <a:endParaRPr>
              <a:latin typeface="Average"/>
              <a:ea typeface="Average"/>
              <a:cs typeface="Average"/>
              <a:sym typeface="Average"/>
            </a:endParaRPr>
          </a:p>
        </p:txBody>
      </p:sp>
      <p:sp>
        <p:nvSpPr>
          <p:cNvPr id="220" name="Google Shape;220;p29"/>
          <p:cNvSpPr/>
          <p:nvPr/>
        </p:nvSpPr>
        <p:spPr>
          <a:xfrm>
            <a:off x="3299675" y="2792921"/>
            <a:ext cx="3374125" cy="10184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8th May - work on second app announced, using Google-Apple model, consulted on by a Swiss cryptography firm.</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179300"/>
            <a:ext cx="8520600" cy="8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parties get the server’s master public key, generate their own keys, and perform ECDH</a:t>
            </a:r>
            <a:endParaRPr/>
          </a:p>
        </p:txBody>
      </p:sp>
      <p:sp>
        <p:nvSpPr>
          <p:cNvPr id="226" name="Google Shape;226;p30"/>
          <p:cNvSpPr txBox="1"/>
          <p:nvPr/>
        </p:nvSpPr>
        <p:spPr>
          <a:xfrm>
            <a:off x="79825" y="1362925"/>
            <a:ext cx="16380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InstallationID</a:t>
            </a:r>
            <a:endParaRPr sz="1800">
              <a:solidFill>
                <a:srgbClr val="FFFFFF"/>
              </a:solidFill>
              <a:latin typeface="Average"/>
              <a:ea typeface="Average"/>
              <a:cs typeface="Average"/>
              <a:sym typeface="Average"/>
            </a:endParaRPr>
          </a:p>
        </p:txBody>
      </p:sp>
      <p:sp>
        <p:nvSpPr>
          <p:cNvPr id="227" name="Google Shape;227;p30"/>
          <p:cNvSpPr txBox="1"/>
          <p:nvPr/>
        </p:nvSpPr>
        <p:spPr>
          <a:xfrm>
            <a:off x="7036325" y="1362925"/>
            <a:ext cx="18177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InstallationID</a:t>
            </a:r>
            <a:endParaRPr sz="1800">
              <a:solidFill>
                <a:srgbClr val="FFFFFF"/>
              </a:solidFill>
              <a:latin typeface="Average"/>
              <a:ea typeface="Average"/>
              <a:cs typeface="Average"/>
              <a:sym typeface="Average"/>
            </a:endParaRPr>
          </a:p>
        </p:txBody>
      </p:sp>
      <p:pic>
        <p:nvPicPr>
          <p:cNvPr id="228" name="Google Shape;228;p30"/>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229" name="Google Shape;229;p30"/>
          <p:cNvSpPr/>
          <p:nvPr/>
        </p:nvSpPr>
        <p:spPr>
          <a:xfrm rot="1734235">
            <a:off x="1469499" y="2514088"/>
            <a:ext cx="2603745" cy="65620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Server Public key</a:t>
            </a:r>
            <a:endParaRPr>
              <a:latin typeface="Average"/>
              <a:ea typeface="Average"/>
              <a:cs typeface="Average"/>
              <a:sym typeface="Average"/>
            </a:endParaRPr>
          </a:p>
        </p:txBody>
      </p:sp>
      <p:sp>
        <p:nvSpPr>
          <p:cNvPr id="230" name="Google Shape;230;p30"/>
          <p:cNvSpPr/>
          <p:nvPr/>
        </p:nvSpPr>
        <p:spPr>
          <a:xfrm rot="-1715586">
            <a:off x="4596317" y="2605126"/>
            <a:ext cx="2687917" cy="57270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Server Public Key</a:t>
            </a:r>
            <a:endParaRPr>
              <a:latin typeface="Average"/>
              <a:ea typeface="Average"/>
              <a:cs typeface="Average"/>
              <a:sym typeface="Average"/>
            </a:endParaRPr>
          </a:p>
        </p:txBody>
      </p:sp>
      <p:sp>
        <p:nvSpPr>
          <p:cNvPr id="231" name="Google Shape;231;p30"/>
          <p:cNvSpPr txBox="1"/>
          <p:nvPr/>
        </p:nvSpPr>
        <p:spPr>
          <a:xfrm>
            <a:off x="4892100" y="3915925"/>
            <a:ext cx="15282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Server has:</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solidFill>
                <a:srgbClr val="FFFFFF"/>
              </a:solidFill>
              <a:latin typeface="Average"/>
              <a:ea typeface="Average"/>
              <a:cs typeface="Average"/>
              <a:sym typeface="Average"/>
            </a:endParaRPr>
          </a:p>
        </p:txBody>
      </p:sp>
      <p:sp>
        <p:nvSpPr>
          <p:cNvPr id="232" name="Google Shape;232;p30"/>
          <p:cNvSpPr/>
          <p:nvPr/>
        </p:nvSpPr>
        <p:spPr>
          <a:xfrm>
            <a:off x="3160850" y="1425575"/>
            <a:ext cx="2394900" cy="1014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All users generate an InstallationID, and receive the server’s master public key (set using curve P256 ECC)</a:t>
            </a:r>
            <a:endParaRPr>
              <a:latin typeface="Average"/>
              <a:ea typeface="Average"/>
              <a:cs typeface="Average"/>
              <a:sym typeface="Average"/>
            </a:endParaRPr>
          </a:p>
        </p:txBody>
      </p:sp>
      <p:sp>
        <p:nvSpPr>
          <p:cNvPr id="233" name="Google Shape;233;p30"/>
          <p:cNvSpPr/>
          <p:nvPr/>
        </p:nvSpPr>
        <p:spPr>
          <a:xfrm rot="-1725194">
            <a:off x="4787523" y="2957837"/>
            <a:ext cx="2603743" cy="656269"/>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User Public Key</a:t>
            </a:r>
            <a:endParaRPr>
              <a:latin typeface="Average"/>
              <a:ea typeface="Average"/>
              <a:cs typeface="Average"/>
              <a:sym typeface="Average"/>
            </a:endParaRPr>
          </a:p>
        </p:txBody>
      </p:sp>
      <p:sp>
        <p:nvSpPr>
          <p:cNvPr id="234" name="Google Shape;234;p30"/>
          <p:cNvSpPr/>
          <p:nvPr/>
        </p:nvSpPr>
        <p:spPr>
          <a:xfrm rot="1735025">
            <a:off x="1495341" y="2958054"/>
            <a:ext cx="2415915" cy="57269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User Public Key</a:t>
            </a:r>
            <a:endParaRPr>
              <a:latin typeface="Average"/>
              <a:ea typeface="Average"/>
              <a:cs typeface="Average"/>
              <a:sym typeface="Average"/>
            </a:endParaRPr>
          </a:p>
        </p:txBody>
      </p:sp>
      <p:sp>
        <p:nvSpPr>
          <p:cNvPr id="235" name="Google Shape;235;p30"/>
          <p:cNvSpPr/>
          <p:nvPr/>
        </p:nvSpPr>
        <p:spPr>
          <a:xfrm>
            <a:off x="492050" y="3775713"/>
            <a:ext cx="2668800" cy="1209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Users generate and send their ECC public keys, and then all parties perform ECDH to generate mutual keys ZA, ZB, etc.</a:t>
            </a:r>
            <a:endParaRPr baseline="-25000">
              <a:latin typeface="Average"/>
              <a:ea typeface="Average"/>
              <a:cs typeface="Average"/>
              <a:sym typeface="Average"/>
            </a:endParaRPr>
          </a:p>
        </p:txBody>
      </p:sp>
      <p:sp>
        <p:nvSpPr>
          <p:cNvPr id="236" name="Google Shape;236;p30"/>
          <p:cNvSpPr txBox="1"/>
          <p:nvPr/>
        </p:nvSpPr>
        <p:spPr>
          <a:xfrm>
            <a:off x="4936625" y="4141700"/>
            <a:ext cx="20073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Key ZA, PubKeyA</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Key ZB, PubKeyB</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derives her Broadcast Value (BV):</a:t>
            </a:r>
            <a:endParaRPr/>
          </a:p>
        </p:txBody>
      </p:sp>
      <p:sp>
        <p:nvSpPr>
          <p:cNvPr id="242" name="Google Shape;242;p31"/>
          <p:cNvSpPr txBox="1"/>
          <p:nvPr/>
        </p:nvSpPr>
        <p:spPr>
          <a:xfrm>
            <a:off x="444775" y="1362925"/>
            <a:ext cx="12732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ZA</a:t>
            </a:r>
            <a:endParaRPr sz="1800">
              <a:solidFill>
                <a:srgbClr val="FFFFFF"/>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InstallIDA</a:t>
            </a:r>
            <a:endParaRPr sz="1800">
              <a:solidFill>
                <a:srgbClr val="FFFFFF"/>
              </a:solidFill>
              <a:latin typeface="Average"/>
              <a:ea typeface="Average"/>
              <a:cs typeface="Average"/>
              <a:sym typeface="Average"/>
            </a:endParaRPr>
          </a:p>
        </p:txBody>
      </p:sp>
      <p:sp>
        <p:nvSpPr>
          <p:cNvPr id="243" name="Google Shape;243;p31"/>
          <p:cNvSpPr txBox="1"/>
          <p:nvPr/>
        </p:nvSpPr>
        <p:spPr>
          <a:xfrm>
            <a:off x="7036325" y="1362925"/>
            <a:ext cx="11784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ZB</a:t>
            </a:r>
            <a:endParaRPr sz="1800">
              <a:solidFill>
                <a:srgbClr val="FFFFFF"/>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InstallIDB</a:t>
            </a:r>
            <a:endParaRPr sz="1800">
              <a:solidFill>
                <a:srgbClr val="FFFFFF"/>
              </a:solidFill>
              <a:latin typeface="Average"/>
              <a:ea typeface="Average"/>
              <a:cs typeface="Average"/>
              <a:sym typeface="Average"/>
            </a:endParaRPr>
          </a:p>
        </p:txBody>
      </p:sp>
      <p:pic>
        <p:nvPicPr>
          <p:cNvPr id="244" name="Google Shape;244;p31"/>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245" name="Google Shape;245;p31"/>
          <p:cNvSpPr txBox="1"/>
          <p:nvPr/>
        </p:nvSpPr>
        <p:spPr>
          <a:xfrm>
            <a:off x="4892100" y="3915925"/>
            <a:ext cx="15282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Server has:</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Key ZA, PubKeyA</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Key ZB, PubKeyB</a:t>
            </a:r>
            <a:endParaRPr>
              <a:solidFill>
                <a:srgbClr val="FFFFFF"/>
              </a:solidFill>
              <a:latin typeface="Average"/>
              <a:ea typeface="Average"/>
              <a:cs typeface="Average"/>
              <a:sym typeface="Average"/>
            </a:endParaRPr>
          </a:p>
        </p:txBody>
      </p:sp>
      <p:sp>
        <p:nvSpPr>
          <p:cNvPr id="246" name="Google Shape;246;p31"/>
          <p:cNvSpPr/>
          <p:nvPr/>
        </p:nvSpPr>
        <p:spPr>
          <a:xfrm>
            <a:off x="1847550" y="1680625"/>
            <a:ext cx="3216000" cy="967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Key, IV = KDF(ZA, PubKeyA)</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M = (Start||End||InstallID||Country)</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Cipher,ICV=AESGCM(M, IV)</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BV = (Country||PubKeyA||C||ICV)</a:t>
            </a:r>
            <a:endParaRPr>
              <a:latin typeface="Average"/>
              <a:ea typeface="Average"/>
              <a:cs typeface="Average"/>
              <a:sym typeface="Average"/>
            </a:endParaRPr>
          </a:p>
        </p:txBody>
      </p:sp>
      <p:sp>
        <p:nvSpPr>
          <p:cNvPr id="247" name="Google Shape;247;p31"/>
          <p:cNvSpPr/>
          <p:nvPr/>
        </p:nvSpPr>
        <p:spPr>
          <a:xfrm>
            <a:off x="684275" y="3375775"/>
            <a:ext cx="2429100" cy="1037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Non-maths explanation - </a:t>
            </a:r>
            <a:r>
              <a:rPr lang="en">
                <a:latin typeface="Average"/>
                <a:ea typeface="Average"/>
                <a:cs typeface="Average"/>
                <a:sym typeface="Average"/>
              </a:rPr>
              <a:t>Each user generates a value BV that is their public identifier for that day.</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this talk is:</a:t>
            </a:r>
            <a:endParaRPr/>
          </a:p>
        </p:txBody>
      </p:sp>
      <p:sp>
        <p:nvSpPr>
          <p:cNvPr id="66" name="Google Shape;66;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 appraisal of the current proposed methods for contact tracing apps, focusing on those utilising Bluetooth or BLE.</a:t>
            </a:r>
            <a:endParaRPr sz="1400"/>
          </a:p>
          <a:p>
            <a:pPr indent="0" lvl="0" marL="0" rtl="0" algn="l">
              <a:spcBef>
                <a:spcPts val="1600"/>
              </a:spcBef>
              <a:spcAft>
                <a:spcPts val="0"/>
              </a:spcAft>
              <a:buNone/>
            </a:pPr>
            <a:r>
              <a:rPr lang="en" sz="1400"/>
              <a:t>We focus on three main implementations:</a:t>
            </a:r>
            <a:endParaRPr sz="1400"/>
          </a:p>
          <a:p>
            <a:pPr indent="-317500" lvl="0" marL="457200" rtl="0" algn="l">
              <a:spcBef>
                <a:spcPts val="1600"/>
              </a:spcBef>
              <a:spcAft>
                <a:spcPts val="0"/>
              </a:spcAft>
              <a:buSzPts val="1400"/>
              <a:buAutoNum type="arabicPeriod"/>
            </a:pPr>
            <a:r>
              <a:rPr lang="en" sz="1400"/>
              <a:t>NHS Colocate</a:t>
            </a:r>
            <a:endParaRPr sz="1400"/>
          </a:p>
          <a:p>
            <a:pPr indent="-317500" lvl="0" marL="457200" rtl="0" algn="l">
              <a:spcBef>
                <a:spcPts val="0"/>
              </a:spcBef>
              <a:spcAft>
                <a:spcPts val="0"/>
              </a:spcAft>
              <a:buSzPts val="1400"/>
              <a:buAutoNum type="arabicPeriod"/>
            </a:pPr>
            <a:r>
              <a:rPr lang="en" sz="1400"/>
              <a:t>BlueTrace</a:t>
            </a:r>
            <a:endParaRPr sz="1400"/>
          </a:p>
          <a:p>
            <a:pPr indent="-317500" lvl="0" marL="457200" rtl="0" algn="l">
              <a:spcBef>
                <a:spcPts val="0"/>
              </a:spcBef>
              <a:spcAft>
                <a:spcPts val="0"/>
              </a:spcAft>
              <a:buSzPts val="1400"/>
              <a:buAutoNum type="arabicPeriod"/>
            </a:pPr>
            <a:r>
              <a:rPr lang="en" sz="1400"/>
              <a:t>Apple/Google Contact Tracing</a:t>
            </a:r>
            <a:endParaRPr sz="1400"/>
          </a:p>
        </p:txBody>
      </p:sp>
      <p:pic>
        <p:nvPicPr>
          <p:cNvPr id="67" name="Google Shape;67;p14"/>
          <p:cNvPicPr preferRelativeResize="0"/>
          <p:nvPr/>
        </p:nvPicPr>
        <p:blipFill>
          <a:blip r:embed="rId3">
            <a:alphaModFix/>
          </a:blip>
          <a:stretch>
            <a:fillRect/>
          </a:stretch>
        </p:blipFill>
        <p:spPr>
          <a:xfrm>
            <a:off x="3272100" y="152400"/>
            <a:ext cx="2868724" cy="2868724"/>
          </a:xfrm>
          <a:prstGeom prst="rect">
            <a:avLst/>
          </a:prstGeom>
          <a:noFill/>
          <a:ln>
            <a:noFill/>
          </a:ln>
        </p:spPr>
      </p:pic>
      <p:pic>
        <p:nvPicPr>
          <p:cNvPr id="68" name="Google Shape;68;p14"/>
          <p:cNvPicPr preferRelativeResize="0"/>
          <p:nvPr/>
        </p:nvPicPr>
        <p:blipFill>
          <a:blip r:embed="rId4">
            <a:alphaModFix/>
          </a:blip>
          <a:stretch>
            <a:fillRect/>
          </a:stretch>
        </p:blipFill>
        <p:spPr>
          <a:xfrm>
            <a:off x="2851025" y="3233774"/>
            <a:ext cx="3710883" cy="1817575"/>
          </a:xfrm>
          <a:prstGeom prst="rect">
            <a:avLst/>
          </a:prstGeom>
          <a:noFill/>
          <a:ln>
            <a:noFill/>
          </a:ln>
        </p:spPr>
      </p:pic>
      <p:pic>
        <p:nvPicPr>
          <p:cNvPr id="69" name="Google Shape;69;p14"/>
          <p:cNvPicPr preferRelativeResize="0"/>
          <p:nvPr/>
        </p:nvPicPr>
        <p:blipFill>
          <a:blip r:embed="rId5">
            <a:alphaModFix/>
          </a:blip>
          <a:stretch>
            <a:fillRect/>
          </a:stretch>
        </p:blipFill>
        <p:spPr>
          <a:xfrm>
            <a:off x="6293224" y="152400"/>
            <a:ext cx="2698376" cy="2023782"/>
          </a:xfrm>
          <a:prstGeom prst="rect">
            <a:avLst/>
          </a:prstGeom>
          <a:noFill/>
          <a:ln>
            <a:noFill/>
          </a:ln>
        </p:spPr>
      </p:pic>
      <p:pic>
        <p:nvPicPr>
          <p:cNvPr id="70" name="Google Shape;70;p14"/>
          <p:cNvPicPr preferRelativeResize="0"/>
          <p:nvPr/>
        </p:nvPicPr>
        <p:blipFill>
          <a:blip r:embed="rId6">
            <a:alphaModFix/>
          </a:blip>
          <a:stretch>
            <a:fillRect/>
          </a:stretch>
        </p:blipFill>
        <p:spPr>
          <a:xfrm>
            <a:off x="6724462" y="2751425"/>
            <a:ext cx="2267138" cy="1817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a:t>
            </a:r>
            <a:r>
              <a:rPr lang="en"/>
              <a:t>derives the daily Broadcast Value and sends it out:</a:t>
            </a:r>
            <a:endParaRPr/>
          </a:p>
        </p:txBody>
      </p:sp>
      <p:sp>
        <p:nvSpPr>
          <p:cNvPr id="253" name="Google Shape;253;p32"/>
          <p:cNvSpPr txBox="1"/>
          <p:nvPr/>
        </p:nvSpPr>
        <p:spPr>
          <a:xfrm>
            <a:off x="410575" y="1362925"/>
            <a:ext cx="1307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ZA</a:t>
            </a:r>
            <a:endParaRPr sz="1800">
              <a:solidFill>
                <a:srgbClr val="FFFFFF"/>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InstallIDA</a:t>
            </a:r>
            <a:endParaRPr sz="1800">
              <a:solidFill>
                <a:srgbClr val="FFFFFF"/>
              </a:solidFill>
              <a:latin typeface="Average"/>
              <a:ea typeface="Average"/>
              <a:cs typeface="Average"/>
              <a:sym typeface="Average"/>
            </a:endParaRPr>
          </a:p>
        </p:txBody>
      </p:sp>
      <p:sp>
        <p:nvSpPr>
          <p:cNvPr id="254" name="Google Shape;254;p32"/>
          <p:cNvSpPr txBox="1"/>
          <p:nvPr/>
        </p:nvSpPr>
        <p:spPr>
          <a:xfrm>
            <a:off x="7036325" y="1362925"/>
            <a:ext cx="11784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ZB</a:t>
            </a:r>
            <a:endParaRPr sz="1800">
              <a:solidFill>
                <a:srgbClr val="FFFFFF"/>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InstallIDB</a:t>
            </a:r>
            <a:endParaRPr sz="1800">
              <a:solidFill>
                <a:srgbClr val="FFFFFF"/>
              </a:solidFill>
              <a:latin typeface="Average"/>
              <a:ea typeface="Average"/>
              <a:cs typeface="Average"/>
              <a:sym typeface="Average"/>
            </a:endParaRPr>
          </a:p>
        </p:txBody>
      </p:sp>
      <p:pic>
        <p:nvPicPr>
          <p:cNvPr id="255" name="Google Shape;255;p32"/>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256" name="Google Shape;256;p32"/>
          <p:cNvSpPr txBox="1"/>
          <p:nvPr/>
        </p:nvSpPr>
        <p:spPr>
          <a:xfrm>
            <a:off x="4892100" y="3915925"/>
            <a:ext cx="15282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Server has:</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Key ZA, PubKeyA</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Key ZB, PubKeyB</a:t>
            </a:r>
            <a:endParaRPr>
              <a:solidFill>
                <a:srgbClr val="FFFFFF"/>
              </a:solidFill>
              <a:latin typeface="Average"/>
              <a:ea typeface="Average"/>
              <a:cs typeface="Average"/>
              <a:sym typeface="Average"/>
            </a:endParaRPr>
          </a:p>
        </p:txBody>
      </p:sp>
      <p:pic>
        <p:nvPicPr>
          <p:cNvPr id="257" name="Google Shape;257;p32"/>
          <p:cNvPicPr preferRelativeResize="0"/>
          <p:nvPr/>
        </p:nvPicPr>
        <p:blipFill>
          <a:blip r:embed="rId4">
            <a:alphaModFix/>
          </a:blip>
          <a:stretch>
            <a:fillRect/>
          </a:stretch>
        </p:blipFill>
        <p:spPr>
          <a:xfrm rot="5400000">
            <a:off x="1619449" y="1362925"/>
            <a:ext cx="1491601" cy="1491602"/>
          </a:xfrm>
          <a:prstGeom prst="rect">
            <a:avLst/>
          </a:prstGeom>
          <a:noFill/>
          <a:ln>
            <a:noFill/>
          </a:ln>
        </p:spPr>
      </p:pic>
      <p:sp>
        <p:nvSpPr>
          <p:cNvPr id="258" name="Google Shape;258;p32"/>
          <p:cNvSpPr/>
          <p:nvPr/>
        </p:nvSpPr>
        <p:spPr>
          <a:xfrm>
            <a:off x="3079250" y="1710700"/>
            <a:ext cx="4014300" cy="72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(Country||PubKeyA||C||ICV) = </a:t>
            </a:r>
            <a:r>
              <a:rPr lang="en">
                <a:latin typeface="Average"/>
                <a:ea typeface="Average"/>
                <a:cs typeface="Average"/>
                <a:sym typeface="Average"/>
              </a:rPr>
              <a:t>BV</a:t>
            </a:r>
            <a:endParaRPr>
              <a:latin typeface="Average"/>
              <a:ea typeface="Average"/>
              <a:cs typeface="Average"/>
              <a:sym typeface="Average"/>
            </a:endParaRPr>
          </a:p>
        </p:txBody>
      </p:sp>
      <p:sp>
        <p:nvSpPr>
          <p:cNvPr id="259" name="Google Shape;259;p32"/>
          <p:cNvSpPr/>
          <p:nvPr/>
        </p:nvSpPr>
        <p:spPr>
          <a:xfrm rot="-2147817">
            <a:off x="5296384" y="2889397"/>
            <a:ext cx="1749487" cy="665095"/>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P</a:t>
            </a:r>
            <a:endParaRPr>
              <a:latin typeface="Average"/>
              <a:ea typeface="Average"/>
              <a:cs typeface="Average"/>
              <a:sym typeface="Average"/>
            </a:endParaRPr>
          </a:p>
        </p:txBody>
      </p:sp>
      <p:sp>
        <p:nvSpPr>
          <p:cNvPr id="260" name="Google Shape;260;p32"/>
          <p:cNvSpPr/>
          <p:nvPr/>
        </p:nvSpPr>
        <p:spPr>
          <a:xfrm>
            <a:off x="6569075" y="3432800"/>
            <a:ext cx="24975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P = (BV||TxPower||TxTime||Auth)</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Diagnosis Notification Workflow</a:t>
            </a:r>
            <a:endParaRPr/>
          </a:p>
        </p:txBody>
      </p:sp>
      <p:sp>
        <p:nvSpPr>
          <p:cNvPr id="266" name="Google Shape;266;p33"/>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Install</a:t>
            </a:r>
            <a:r>
              <a:rPr lang="en" sz="1800">
                <a:solidFill>
                  <a:srgbClr val="FFFFFF"/>
                </a:solidFill>
                <a:latin typeface="Average"/>
                <a:ea typeface="Average"/>
                <a:cs typeface="Average"/>
                <a:sym typeface="Average"/>
              </a:rPr>
              <a:t>ID</a:t>
            </a:r>
            <a:endParaRPr sz="1800">
              <a:solidFill>
                <a:srgbClr val="FFFFFF"/>
              </a:solidFill>
              <a:latin typeface="Average"/>
              <a:ea typeface="Average"/>
              <a:cs typeface="Average"/>
              <a:sym typeface="Average"/>
            </a:endParaRPr>
          </a:p>
        </p:txBody>
      </p:sp>
      <p:sp>
        <p:nvSpPr>
          <p:cNvPr id="267" name="Google Shape;267;p33"/>
          <p:cNvSpPr txBox="1"/>
          <p:nvPr/>
        </p:nvSpPr>
        <p:spPr>
          <a:xfrm>
            <a:off x="7036325" y="1362925"/>
            <a:ext cx="1378500" cy="149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E8E7E3"/>
                </a:solidFill>
                <a:highlight>
                  <a:srgbClr val="17181C"/>
                </a:highlight>
              </a:rPr>
              <a:t>😷</a:t>
            </a:r>
            <a:endParaRPr sz="4800">
              <a:solidFill>
                <a:srgbClr val="333333"/>
              </a:solidFill>
              <a:latin typeface="Average"/>
              <a:ea typeface="Average"/>
              <a:cs typeface="Average"/>
              <a:sym typeface="Average"/>
            </a:endParaRPr>
          </a:p>
          <a:p>
            <a:pPr indent="0" lvl="0" marL="0" rtl="0" algn="ctr">
              <a:spcBef>
                <a:spcPts val="800"/>
              </a:spcBef>
              <a:spcAft>
                <a:spcPts val="0"/>
              </a:spcAft>
              <a:buNone/>
            </a:pPr>
            <a:r>
              <a:rPr lang="en" sz="1800">
                <a:solidFill>
                  <a:srgbClr val="FFFFFF"/>
                </a:solidFill>
                <a:latin typeface="Average"/>
                <a:ea typeface="Average"/>
                <a:cs typeface="Average"/>
                <a:sym typeface="Average"/>
              </a:rPr>
              <a:t>Install</a:t>
            </a:r>
            <a:r>
              <a:rPr lang="en" sz="1800">
                <a:solidFill>
                  <a:srgbClr val="FFFFFF"/>
                </a:solidFill>
                <a:latin typeface="Average"/>
                <a:ea typeface="Average"/>
                <a:cs typeface="Average"/>
                <a:sym typeface="Average"/>
              </a:rPr>
              <a:t>IDC</a:t>
            </a:r>
            <a:endParaRPr sz="1800">
              <a:solidFill>
                <a:srgbClr val="FFFFFF"/>
              </a:solidFill>
              <a:latin typeface="Average"/>
              <a:ea typeface="Average"/>
              <a:cs typeface="Average"/>
              <a:sym typeface="Average"/>
            </a:endParaRPr>
          </a:p>
        </p:txBody>
      </p:sp>
      <p:pic>
        <p:nvPicPr>
          <p:cNvPr id="268" name="Google Shape;268;p33"/>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269" name="Google Shape;269;p33"/>
          <p:cNvSpPr/>
          <p:nvPr/>
        </p:nvSpPr>
        <p:spPr>
          <a:xfrm rot="-1727502">
            <a:off x="4671504" y="2611365"/>
            <a:ext cx="2603676" cy="65615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Diagnosis Notification</a:t>
            </a:r>
            <a:endParaRPr>
              <a:latin typeface="Average"/>
              <a:ea typeface="Average"/>
              <a:cs typeface="Average"/>
              <a:sym typeface="Average"/>
            </a:endParaRPr>
          </a:p>
        </p:txBody>
      </p:sp>
      <p:sp>
        <p:nvSpPr>
          <p:cNvPr id="270" name="Google Shape;270;p33"/>
          <p:cNvSpPr/>
          <p:nvPr/>
        </p:nvSpPr>
        <p:spPr>
          <a:xfrm>
            <a:off x="5816375" y="3471425"/>
            <a:ext cx="2862600" cy="1608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Server uses same algorithm as users to work out InstallIDC by means of the master private key.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From here, it can work out all of their BV values, and then see who they were in contact with.</a:t>
            </a:r>
            <a:endParaRPr>
              <a:latin typeface="Average"/>
              <a:ea typeface="Average"/>
              <a:cs typeface="Average"/>
              <a:sym typeface="Average"/>
            </a:endParaRPr>
          </a:p>
        </p:txBody>
      </p:sp>
      <p:sp>
        <p:nvSpPr>
          <p:cNvPr id="271" name="Google Shape;271;p33"/>
          <p:cNvSpPr/>
          <p:nvPr/>
        </p:nvSpPr>
        <p:spPr>
          <a:xfrm rot="1734235">
            <a:off x="1571124" y="2512488"/>
            <a:ext cx="2603745" cy="65620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Contact Notification</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and Drawbacks of the NHSX approach</a:t>
            </a:r>
            <a:endParaRPr/>
          </a:p>
        </p:txBody>
      </p:sp>
      <p:graphicFrame>
        <p:nvGraphicFramePr>
          <p:cNvPr id="277" name="Google Shape;277;p34"/>
          <p:cNvGraphicFramePr/>
          <p:nvPr/>
        </p:nvGraphicFramePr>
        <p:xfrm>
          <a:off x="952500" y="1395275"/>
          <a:ext cx="3000000" cy="3000000"/>
        </p:xfrm>
        <a:graphic>
          <a:graphicData uri="http://schemas.openxmlformats.org/drawingml/2006/table">
            <a:tbl>
              <a:tblPr>
                <a:noFill/>
                <a:tableStyleId>{1A3239A9-C6DC-44F8-97F1-F8BAADD11B94}</a:tableStyleId>
              </a:tblPr>
              <a:tblGrid>
                <a:gridCol w="3619500"/>
                <a:gridCol w="3619500"/>
              </a:tblGrid>
              <a:tr h="520275">
                <a:tc>
                  <a:txBody>
                    <a:bodyPr/>
                    <a:lstStyle/>
                    <a:p>
                      <a:pPr indent="0" lvl="0" marL="0" rtl="0" algn="ctr">
                        <a:spcBef>
                          <a:spcPts val="0"/>
                        </a:spcBef>
                        <a:spcAft>
                          <a:spcPts val="0"/>
                        </a:spcAft>
                        <a:buNone/>
                      </a:pPr>
                      <a:r>
                        <a:rPr b="1" lang="en">
                          <a:solidFill>
                            <a:srgbClr val="FFFFFF"/>
                          </a:solidFill>
                          <a:latin typeface="Average"/>
                          <a:ea typeface="Average"/>
                          <a:cs typeface="Average"/>
                          <a:sym typeface="Average"/>
                        </a:rPr>
                        <a:t>Pros</a:t>
                      </a:r>
                      <a:endParaRPr b="1">
                        <a:solidFill>
                          <a:srgbClr val="FFFFFF"/>
                        </a:solidFill>
                        <a:latin typeface="Average"/>
                        <a:ea typeface="Average"/>
                        <a:cs typeface="Average"/>
                        <a:sym typeface="Average"/>
                      </a:endParaRPr>
                    </a:p>
                  </a:txBody>
                  <a:tcPr marT="91425" marB="91425" marR="91425" marL="91425">
                    <a:lnL cap="flat" cmpd="sng" w="2857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Average"/>
                          <a:ea typeface="Average"/>
                          <a:cs typeface="Average"/>
                          <a:sym typeface="Average"/>
                        </a:rPr>
                        <a:t>Cons</a:t>
                      </a:r>
                      <a:endParaRPr b="1">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Central management takes care of individual notifications - data isolation means no potential for delayed compromise..</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Very heavy processing required by the central services to derive and notify those who need to be after a diagnosis is declared.</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Strong Cryptographic primitives are used (AESGCM, P256 ECC, etc.)</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Single Master key for the whole system is a potential single point of failure.</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Much of the cryptography seems unnecessary.</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Broadcast Values (BVs) are static for a whole day - this could permit temporary tracking by third parties.</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single master key design is archaic, and completely unsuitable for a modern system.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 this protocol and system, the loss of the master key would lead to total failure of the system - which is a bad design decision.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real danger is that such a bad design could likely be replicated and copied by developers unaware of the issues, but observant that ‘it was good enough for NHSX’.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doesn’t seem to be any benefit of the Z key:</a:t>
            </a:r>
            <a:endParaRPr/>
          </a:p>
        </p:txBody>
      </p:sp>
      <p:sp>
        <p:nvSpPr>
          <p:cNvPr id="298" name="Google Shape;298;p38"/>
          <p:cNvSpPr txBox="1"/>
          <p:nvPr/>
        </p:nvSpPr>
        <p:spPr>
          <a:xfrm>
            <a:off x="311700" y="1362925"/>
            <a:ext cx="14061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ZA</a:t>
            </a:r>
            <a:endParaRPr sz="1800">
              <a:solidFill>
                <a:srgbClr val="FFFFFF"/>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via ECDH</a:t>
            </a:r>
            <a:endParaRPr sz="1800">
              <a:solidFill>
                <a:srgbClr val="FFFFFF"/>
              </a:solidFill>
              <a:latin typeface="Average"/>
              <a:ea typeface="Average"/>
              <a:cs typeface="Average"/>
              <a:sym typeface="Average"/>
            </a:endParaRPr>
          </a:p>
        </p:txBody>
      </p:sp>
      <p:sp>
        <p:nvSpPr>
          <p:cNvPr id="299" name="Google Shape;299;p38"/>
          <p:cNvSpPr txBox="1"/>
          <p:nvPr/>
        </p:nvSpPr>
        <p:spPr>
          <a:xfrm>
            <a:off x="7036325" y="1362925"/>
            <a:ext cx="14061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ZB</a:t>
            </a:r>
            <a:endParaRPr sz="1800">
              <a:solidFill>
                <a:srgbClr val="FFFFFF"/>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via ECDH</a:t>
            </a:r>
            <a:endParaRPr sz="1800">
              <a:solidFill>
                <a:srgbClr val="FFFFFF"/>
              </a:solidFill>
              <a:latin typeface="Average"/>
              <a:ea typeface="Average"/>
              <a:cs typeface="Average"/>
              <a:sym typeface="Average"/>
            </a:endParaRPr>
          </a:p>
        </p:txBody>
      </p:sp>
      <p:pic>
        <p:nvPicPr>
          <p:cNvPr id="300" name="Google Shape;300;p38"/>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301" name="Google Shape;301;p38"/>
          <p:cNvSpPr txBox="1"/>
          <p:nvPr/>
        </p:nvSpPr>
        <p:spPr>
          <a:xfrm>
            <a:off x="4892100" y="3915925"/>
            <a:ext cx="15282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Server has:</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InstallIDs</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Key ZA, PubKeyA</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Key ZB, PubKeyB</a:t>
            </a:r>
            <a:endParaRPr>
              <a:solidFill>
                <a:srgbClr val="FFFFFF"/>
              </a:solidFill>
              <a:latin typeface="Average"/>
              <a:ea typeface="Average"/>
              <a:cs typeface="Average"/>
              <a:sym typeface="Average"/>
            </a:endParaRPr>
          </a:p>
        </p:txBody>
      </p:sp>
      <p:sp>
        <p:nvSpPr>
          <p:cNvPr id="302" name="Google Shape;302;p38"/>
          <p:cNvSpPr/>
          <p:nvPr/>
        </p:nvSpPr>
        <p:spPr>
          <a:xfrm rot="-1725194">
            <a:off x="4700123" y="2607437"/>
            <a:ext cx="2603743" cy="656269"/>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User Public Key</a:t>
            </a:r>
            <a:endParaRPr>
              <a:latin typeface="Average"/>
              <a:ea typeface="Average"/>
              <a:cs typeface="Average"/>
              <a:sym typeface="Average"/>
            </a:endParaRPr>
          </a:p>
        </p:txBody>
      </p:sp>
      <p:sp>
        <p:nvSpPr>
          <p:cNvPr id="303" name="Google Shape;303;p38"/>
          <p:cNvSpPr/>
          <p:nvPr/>
        </p:nvSpPr>
        <p:spPr>
          <a:xfrm rot="1734817">
            <a:off x="1472046" y="2605117"/>
            <a:ext cx="2687954" cy="57269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User Public Key</a:t>
            </a:r>
            <a:endParaRPr>
              <a:latin typeface="Average"/>
              <a:ea typeface="Average"/>
              <a:cs typeface="Average"/>
              <a:sym typeface="Average"/>
            </a:endParaRPr>
          </a:p>
        </p:txBody>
      </p:sp>
      <p:sp>
        <p:nvSpPr>
          <p:cNvPr id="304" name="Google Shape;304;p38"/>
          <p:cNvSpPr/>
          <p:nvPr/>
        </p:nvSpPr>
        <p:spPr>
          <a:xfrm>
            <a:off x="3023900" y="1243100"/>
            <a:ext cx="2668800" cy="1209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The InstallIDs could be generated iteratively,  or generated randomly and sent via signed message to the server… So no value in Z here.</a:t>
            </a:r>
            <a:endParaRPr baseline="-25000">
              <a:latin typeface="Average"/>
              <a:ea typeface="Average"/>
              <a:cs typeface="Average"/>
              <a:sym typeface="Average"/>
            </a:endParaRPr>
          </a:p>
        </p:txBody>
      </p:sp>
      <p:sp>
        <p:nvSpPr>
          <p:cNvPr id="305" name="Google Shape;305;p38"/>
          <p:cNvSpPr/>
          <p:nvPr/>
        </p:nvSpPr>
        <p:spPr>
          <a:xfrm>
            <a:off x="843950" y="3672300"/>
            <a:ext cx="2486100" cy="1186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If the server infrastructure is compromised, the database </a:t>
            </a:r>
            <a:r>
              <a:rPr i="1" lang="en">
                <a:latin typeface="Average"/>
                <a:ea typeface="Average"/>
                <a:cs typeface="Average"/>
                <a:sym typeface="Average"/>
              </a:rPr>
              <a:t>and</a:t>
            </a:r>
            <a:r>
              <a:rPr lang="en">
                <a:latin typeface="Average"/>
                <a:ea typeface="Average"/>
                <a:cs typeface="Average"/>
                <a:sym typeface="Average"/>
              </a:rPr>
              <a:t> master keys are likely compromised, so the Z key  offers no value in this sense.</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on the Implementation</a:t>
            </a:r>
            <a:endParaRPr/>
          </a:p>
        </p:txBody>
      </p:sp>
      <p:sp>
        <p:nvSpPr>
          <p:cNvPr id="311" name="Google Shape;311;p3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 makes use of the BouncyCastle cryptographic library - they claim this is for ‘point-value access to the ECC curve’.</a:t>
            </a:r>
            <a:endParaRPr/>
          </a:p>
          <a:p>
            <a:pPr indent="0" lvl="0" marL="0" rtl="0" algn="l">
              <a:spcBef>
                <a:spcPts val="1600"/>
              </a:spcBef>
              <a:spcAft>
                <a:spcPts val="1600"/>
              </a:spcAft>
              <a:buNone/>
            </a:pPr>
            <a:r>
              <a:rPr lang="en"/>
              <a:t>However, the ECC implementation there makes use of java.util.Random (as opp. </a:t>
            </a:r>
            <a:r>
              <a:rPr lang="en"/>
              <a:t>t</a:t>
            </a:r>
            <a:r>
              <a:rPr lang="en"/>
              <a:t>o java.util.SecureRandom) </a:t>
            </a:r>
            <a:endParaRPr/>
          </a:p>
        </p:txBody>
      </p:sp>
      <p:pic>
        <p:nvPicPr>
          <p:cNvPr id="312" name="Google Shape;312;p39"/>
          <p:cNvPicPr preferRelativeResize="0"/>
          <p:nvPr/>
        </p:nvPicPr>
        <p:blipFill rotWithShape="1">
          <a:blip r:embed="rId3">
            <a:alphaModFix/>
          </a:blip>
          <a:srcRect b="0" l="3871" r="7945" t="4643"/>
          <a:stretch/>
        </p:blipFill>
        <p:spPr>
          <a:xfrm>
            <a:off x="280663" y="3581050"/>
            <a:ext cx="4322375" cy="987825"/>
          </a:xfrm>
          <a:prstGeom prst="rect">
            <a:avLst/>
          </a:prstGeom>
          <a:noFill/>
          <a:ln>
            <a:noFill/>
          </a:ln>
        </p:spPr>
      </p:pic>
      <p:sp>
        <p:nvSpPr>
          <p:cNvPr id="313" name="Google Shape;313;p39"/>
          <p:cNvSpPr txBox="1"/>
          <p:nvPr>
            <p:ph idx="1" type="body"/>
          </p:nvPr>
        </p:nvSpPr>
        <p:spPr>
          <a:xfrm>
            <a:off x="467925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BouncyCastle have indicated there should be no issue. But there does not seem to be a straightforward answer as to precisely why it is used for some parts of the cryptography, when the rest of the code seems to use the better JavaX codebase for cryptography.</a:t>
            </a:r>
            <a:endParaRPr/>
          </a:p>
          <a:p>
            <a:pPr indent="0" lvl="0" marL="0" rtl="0" algn="ctr">
              <a:spcBef>
                <a:spcPts val="1600"/>
              </a:spcBef>
              <a:spcAft>
                <a:spcPts val="1600"/>
              </a:spcAft>
              <a:buNone/>
            </a:pPr>
            <a:r>
              <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txBox="1"/>
          <p:nvPr>
            <p:ph idx="4294967295" type="body"/>
          </p:nvPr>
        </p:nvSpPr>
        <p:spPr>
          <a:xfrm>
            <a:off x="2441850" y="1840500"/>
            <a:ext cx="4260300" cy="14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overall assessment of the NHSX system is that it is just...</a:t>
            </a:r>
            <a:endParaRPr/>
          </a:p>
          <a:p>
            <a:pPr indent="0" lvl="0" marL="0" rtl="0" algn="ctr">
              <a:spcBef>
                <a:spcPts val="1600"/>
              </a:spcBef>
              <a:spcAft>
                <a:spcPts val="1600"/>
              </a:spcAft>
              <a:buNone/>
            </a:pPr>
            <a:r>
              <a:rPr lang="en" sz="3000"/>
              <a:t>...really </a:t>
            </a:r>
            <a:r>
              <a:rPr i="1" lang="en" sz="3000" u="sng"/>
              <a:t>odd</a:t>
            </a:r>
            <a:r>
              <a:rPr lang="en" sz="3000"/>
              <a:t>.</a:t>
            </a:r>
            <a:endParaRPr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Brown’s gathering repo of resources</a:t>
            </a:r>
            <a:endParaRPr/>
          </a:p>
        </p:txBody>
      </p:sp>
      <p:sp>
        <p:nvSpPr>
          <p:cNvPr id="325" name="Google Shape;32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Brown (@timb_machine) is gathering information, resources, and articles about the NHSX app(s) here: </a:t>
            </a:r>
            <a:endParaRPr/>
          </a:p>
          <a:p>
            <a:pPr indent="0" lvl="0" marL="0" rtl="0" algn="ctr">
              <a:spcBef>
                <a:spcPts val="1600"/>
              </a:spcBef>
              <a:spcAft>
                <a:spcPts val="0"/>
              </a:spcAft>
              <a:buNone/>
            </a:pPr>
            <a:r>
              <a:rPr lang="en" u="sng">
                <a:solidFill>
                  <a:schemeClr val="hlink"/>
                </a:solidFill>
                <a:latin typeface="Arial"/>
                <a:ea typeface="Arial"/>
                <a:cs typeface="Arial"/>
                <a:sym typeface="Arial"/>
                <a:hlinkClick r:id="rId3"/>
              </a:rPr>
              <a:t>https://github.com/timb-machine/nhsx-contact-tracing-app</a:t>
            </a:r>
            <a:endParaRPr/>
          </a:p>
          <a:p>
            <a:pPr indent="0" lvl="0" marL="0" rtl="0" algn="ctr">
              <a:spcBef>
                <a:spcPts val="1600"/>
              </a:spcBef>
              <a:spcAft>
                <a:spcPts val="1600"/>
              </a:spcAft>
              <a:buNone/>
            </a:pPr>
            <a:r>
              <a:t/>
            </a:r>
            <a:endParaRPr/>
          </a:p>
        </p:txBody>
      </p:sp>
      <p:pic>
        <p:nvPicPr>
          <p:cNvPr id="326" name="Google Shape;326;p41"/>
          <p:cNvPicPr preferRelativeResize="0"/>
          <p:nvPr/>
        </p:nvPicPr>
        <p:blipFill>
          <a:blip r:embed="rId4">
            <a:alphaModFix/>
          </a:blip>
          <a:stretch>
            <a:fillRect/>
          </a:stretch>
        </p:blipFill>
        <p:spPr>
          <a:xfrm>
            <a:off x="0" y="2627768"/>
            <a:ext cx="9144002" cy="37532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this talk is not:</a:t>
            </a:r>
            <a:endParaRPr/>
          </a:p>
        </p:txBody>
      </p:sp>
      <p:pic>
        <p:nvPicPr>
          <p:cNvPr id="76" name="Google Shape;76;p15"/>
          <p:cNvPicPr preferRelativeResize="0"/>
          <p:nvPr/>
        </p:nvPicPr>
        <p:blipFill rotWithShape="1">
          <a:blip r:embed="rId3">
            <a:alphaModFix/>
          </a:blip>
          <a:srcRect b="14008" l="0" r="0" t="0"/>
          <a:stretch/>
        </p:blipFill>
        <p:spPr>
          <a:xfrm>
            <a:off x="1712250" y="1311300"/>
            <a:ext cx="5719501" cy="38321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for the NHSX app</a:t>
            </a:r>
            <a:endParaRPr/>
          </a:p>
        </p:txBody>
      </p:sp>
      <p:sp>
        <p:nvSpPr>
          <p:cNvPr id="332" name="Google Shape;332;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Blog posts by Prof. Bill Buchanan:</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3"/>
              </a:rPr>
              <a:t>https://medium.com/@billatnapier/the-crypto-on-the-nhsx-covid-19-app-is-a-thing-of-maths-beauty-53b2434d13cb</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4"/>
              </a:rPr>
              <a:t>https://medium.com/asecuritysite-when-bob-met-alice/the-uk-contact-tracing-app-version-2-69010db3394d</a:t>
            </a:r>
            <a:endParaRPr/>
          </a:p>
          <a:p>
            <a:pPr indent="0" lvl="0" marL="0" rtl="0" algn="l">
              <a:spcBef>
                <a:spcPts val="1600"/>
              </a:spcBef>
              <a:spcAft>
                <a:spcPts val="0"/>
              </a:spcAft>
              <a:buNone/>
            </a:pPr>
            <a:r>
              <a:rPr lang="en"/>
              <a:t>NCSC Documentation on the Cryptographic Security of this app:</a:t>
            </a:r>
            <a:endParaRPr/>
          </a:p>
          <a:p>
            <a:pPr indent="0" lvl="0" marL="0" rtl="0" algn="l">
              <a:spcBef>
                <a:spcPts val="1600"/>
              </a:spcBef>
              <a:spcAft>
                <a:spcPts val="1600"/>
              </a:spcAft>
              <a:buNone/>
            </a:pPr>
            <a:r>
              <a:rPr lang="en" sz="1100" u="sng">
                <a:solidFill>
                  <a:schemeClr val="hlink"/>
                </a:solidFill>
                <a:latin typeface="Arial"/>
                <a:ea typeface="Arial"/>
                <a:cs typeface="Arial"/>
                <a:sym typeface="Arial"/>
                <a:hlinkClick r:id="rId5"/>
              </a:rPr>
              <a:t>https://www.ncsc.gov.uk/files/NHS-app-security-paper%20V0.1.pdf</a:t>
            </a:r>
            <a:endParaRPr/>
          </a:p>
        </p:txBody>
      </p:sp>
      <p:sp>
        <p:nvSpPr>
          <p:cNvPr id="333" name="Google Shape;333;p4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Good luck to Zuhlke Engineering in working on the next version of this app - enjoy the £3.8mil.</a:t>
            </a:r>
            <a:endParaRPr/>
          </a:p>
        </p:txBody>
      </p:sp>
      <p:pic>
        <p:nvPicPr>
          <p:cNvPr id="334" name="Google Shape;334;p42"/>
          <p:cNvPicPr preferRelativeResize="0"/>
          <p:nvPr/>
        </p:nvPicPr>
        <p:blipFill>
          <a:blip r:embed="rId6">
            <a:alphaModFix/>
          </a:blip>
          <a:stretch>
            <a:fillRect/>
          </a:stretch>
        </p:blipFill>
        <p:spPr>
          <a:xfrm>
            <a:off x="4832400" y="1863804"/>
            <a:ext cx="3999902" cy="317704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BlueTrace - ref. Implementation OpenTrace</a:t>
            </a:r>
            <a:endParaRPr/>
          </a:p>
        </p:txBody>
      </p:sp>
      <p:pic>
        <p:nvPicPr>
          <p:cNvPr id="340" name="Google Shape;340;p43"/>
          <p:cNvPicPr preferRelativeResize="0"/>
          <p:nvPr/>
        </p:nvPicPr>
        <p:blipFill>
          <a:blip r:embed="rId3">
            <a:alphaModFix/>
          </a:blip>
          <a:stretch>
            <a:fillRect/>
          </a:stretch>
        </p:blipFill>
        <p:spPr>
          <a:xfrm>
            <a:off x="1665283" y="1148050"/>
            <a:ext cx="5813424" cy="2847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to the BlueTrace Protocol</a:t>
            </a:r>
            <a:endParaRPr/>
          </a:p>
        </p:txBody>
      </p:sp>
      <p:sp>
        <p:nvSpPr>
          <p:cNvPr id="346" name="Google Shape;346;p44"/>
          <p:cNvSpPr/>
          <p:nvPr/>
        </p:nvSpPr>
        <p:spPr>
          <a:xfrm>
            <a:off x="1302500" y="1648313"/>
            <a:ext cx="2999400" cy="1066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Developed by the Singaporean government for the TraceTogether coronavirus tracing app.</a:t>
            </a:r>
            <a:endParaRPr>
              <a:latin typeface="Average"/>
              <a:ea typeface="Average"/>
              <a:cs typeface="Average"/>
              <a:sym typeface="Average"/>
            </a:endParaRPr>
          </a:p>
        </p:txBody>
      </p:sp>
      <p:sp>
        <p:nvSpPr>
          <p:cNvPr id="347" name="Google Shape;347;p44"/>
          <p:cNvSpPr/>
          <p:nvPr/>
        </p:nvSpPr>
        <p:spPr>
          <a:xfrm>
            <a:off x="1302500" y="2975388"/>
            <a:ext cx="2999400" cy="1066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Utilises BLE in a similar way to other protocols and methods. </a:t>
            </a:r>
            <a:endParaRPr>
              <a:latin typeface="Average"/>
              <a:ea typeface="Average"/>
              <a:cs typeface="Average"/>
              <a:sym typeface="Average"/>
            </a:endParaRPr>
          </a:p>
        </p:txBody>
      </p:sp>
      <p:sp>
        <p:nvSpPr>
          <p:cNvPr id="348" name="Google Shape;348;p44"/>
          <p:cNvSpPr/>
          <p:nvPr/>
        </p:nvSpPr>
        <p:spPr>
          <a:xfrm>
            <a:off x="4842075" y="1648313"/>
            <a:ext cx="2999400" cy="1066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Works differently from the NHS app by the fact that the HA supplies each user with a traceID.</a:t>
            </a:r>
            <a:endParaRPr>
              <a:latin typeface="Average"/>
              <a:ea typeface="Average"/>
              <a:cs typeface="Average"/>
              <a:sym typeface="Average"/>
            </a:endParaRPr>
          </a:p>
        </p:txBody>
      </p:sp>
      <p:sp>
        <p:nvSpPr>
          <p:cNvPr id="349" name="Google Shape;349;p44"/>
          <p:cNvSpPr/>
          <p:nvPr/>
        </p:nvSpPr>
        <p:spPr>
          <a:xfrm>
            <a:off x="4842075" y="2975388"/>
            <a:ext cx="2999400" cy="1066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The open source implementation OpenTrace is not to be confused with the OpenTracing debug s/w.</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Registration</a:t>
            </a:r>
            <a:endParaRPr/>
          </a:p>
        </p:txBody>
      </p:sp>
      <p:sp>
        <p:nvSpPr>
          <p:cNvPr id="355" name="Google Shape;355;p45"/>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Temp</a:t>
            </a:r>
            <a:r>
              <a:rPr lang="en" sz="1800">
                <a:solidFill>
                  <a:srgbClr val="FFFFFF"/>
                </a:solidFill>
                <a:latin typeface="Average"/>
                <a:ea typeface="Average"/>
                <a:cs typeface="Average"/>
                <a:sym typeface="Average"/>
              </a:rPr>
              <a:t>ID</a:t>
            </a:r>
            <a:endParaRPr sz="1800">
              <a:solidFill>
                <a:srgbClr val="FFFFFF"/>
              </a:solidFill>
              <a:latin typeface="Average"/>
              <a:ea typeface="Average"/>
              <a:cs typeface="Average"/>
              <a:sym typeface="Average"/>
            </a:endParaRPr>
          </a:p>
        </p:txBody>
      </p:sp>
      <p:pic>
        <p:nvPicPr>
          <p:cNvPr id="356" name="Google Shape;356;p45"/>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357" name="Google Shape;357;p45"/>
          <p:cNvSpPr/>
          <p:nvPr/>
        </p:nvSpPr>
        <p:spPr>
          <a:xfrm rot="1734235">
            <a:off x="1251799" y="3268838"/>
            <a:ext cx="2603745" cy="65620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TempID</a:t>
            </a:r>
            <a:endParaRPr>
              <a:latin typeface="Average"/>
              <a:ea typeface="Average"/>
              <a:cs typeface="Average"/>
              <a:sym typeface="Average"/>
            </a:endParaRPr>
          </a:p>
        </p:txBody>
      </p:sp>
      <p:sp>
        <p:nvSpPr>
          <p:cNvPr id="358" name="Google Shape;358;p45"/>
          <p:cNvSpPr/>
          <p:nvPr/>
        </p:nvSpPr>
        <p:spPr>
          <a:xfrm rot="1706928">
            <a:off x="1568338" y="2704046"/>
            <a:ext cx="2359074" cy="66500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Phone Number</a:t>
            </a:r>
            <a:endParaRPr>
              <a:latin typeface="Average"/>
              <a:ea typeface="Average"/>
              <a:cs typeface="Average"/>
              <a:sym typeface="Average"/>
            </a:endParaRPr>
          </a:p>
        </p:txBody>
      </p:sp>
      <p:sp>
        <p:nvSpPr>
          <p:cNvPr id="359" name="Google Shape;359;p45"/>
          <p:cNvSpPr/>
          <p:nvPr/>
        </p:nvSpPr>
        <p:spPr>
          <a:xfrm>
            <a:off x="3090650" y="1174675"/>
            <a:ext cx="2391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Each user submits their phone number to the main server, which then assigns them a unique, randomly generated UserID.</a:t>
            </a:r>
            <a:endParaRPr>
              <a:latin typeface="Average"/>
              <a:ea typeface="Average"/>
              <a:cs typeface="Average"/>
              <a:sym typeface="Average"/>
            </a:endParaRPr>
          </a:p>
        </p:txBody>
      </p:sp>
      <p:sp>
        <p:nvSpPr>
          <p:cNvPr id="360" name="Google Shape;360;p45"/>
          <p:cNvSpPr txBox="1"/>
          <p:nvPr/>
        </p:nvSpPr>
        <p:spPr>
          <a:xfrm>
            <a:off x="4915400" y="3746950"/>
            <a:ext cx="2315100" cy="7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Server has: </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UserID</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PhoneNum</a:t>
            </a:r>
            <a:endParaRPr>
              <a:solidFill>
                <a:srgbClr val="FFFFFF"/>
              </a:solidFill>
              <a:latin typeface="Average"/>
              <a:ea typeface="Average"/>
              <a:cs typeface="Average"/>
              <a:sym typeface="Average"/>
            </a:endParaRPr>
          </a:p>
        </p:txBody>
      </p:sp>
      <p:sp>
        <p:nvSpPr>
          <p:cNvPr id="361" name="Google Shape;361;p45"/>
          <p:cNvSpPr/>
          <p:nvPr/>
        </p:nvSpPr>
        <p:spPr>
          <a:xfrm>
            <a:off x="5622500" y="1174675"/>
            <a:ext cx="3113700" cy="2433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Each User is given by the server:</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C,Auth = AES256GCM(UserID||Start||End)</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TempID = (C || IV || Auth)</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Only the HA knows the secret master AES256 key that is used to encrypt these values.</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Temp IDs are time limited, as determined by the server.</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TempIDs Recorded by Users they come into contact with </a:t>
            </a:r>
            <a:endParaRPr/>
          </a:p>
        </p:txBody>
      </p:sp>
      <p:sp>
        <p:nvSpPr>
          <p:cNvPr id="367" name="Google Shape;367;p46"/>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Temp</a:t>
            </a:r>
            <a:r>
              <a:rPr lang="en" sz="1800">
                <a:solidFill>
                  <a:srgbClr val="FFFFFF"/>
                </a:solidFill>
                <a:latin typeface="Average"/>
                <a:ea typeface="Average"/>
                <a:cs typeface="Average"/>
                <a:sym typeface="Average"/>
              </a:rPr>
              <a:t>ID</a:t>
            </a:r>
            <a:endParaRPr sz="1800">
              <a:solidFill>
                <a:srgbClr val="FFFFFF"/>
              </a:solidFill>
              <a:latin typeface="Average"/>
              <a:ea typeface="Average"/>
              <a:cs typeface="Average"/>
              <a:sym typeface="Average"/>
            </a:endParaRPr>
          </a:p>
        </p:txBody>
      </p:sp>
      <p:pic>
        <p:nvPicPr>
          <p:cNvPr id="368" name="Google Shape;368;p46"/>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369" name="Google Shape;369;p46"/>
          <p:cNvSpPr txBox="1"/>
          <p:nvPr/>
        </p:nvSpPr>
        <p:spPr>
          <a:xfrm>
            <a:off x="4915400" y="3746950"/>
            <a:ext cx="2315100" cy="13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Server has: </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UserID</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PhoneNum</a:t>
            </a:r>
            <a:endParaRPr>
              <a:solidFill>
                <a:srgbClr val="FFFFFF"/>
              </a:solidFill>
              <a:latin typeface="Average"/>
              <a:ea typeface="Average"/>
              <a:cs typeface="Average"/>
              <a:sym typeface="Average"/>
            </a:endParaRPr>
          </a:p>
          <a:p>
            <a:pPr indent="0" lvl="0" marL="0" rtl="0" algn="l">
              <a:spcBef>
                <a:spcPts val="0"/>
              </a:spcBef>
              <a:spcAft>
                <a:spcPts val="0"/>
              </a:spcAft>
              <a:buNone/>
            </a:pPr>
            <a:r>
              <a:rPr lang="en">
                <a:solidFill>
                  <a:srgbClr val="FFFFFF"/>
                </a:solidFill>
                <a:latin typeface="Average"/>
                <a:ea typeface="Average"/>
                <a:cs typeface="Average"/>
                <a:sym typeface="Average"/>
              </a:rPr>
              <a:t>MasterAESKey</a:t>
            </a:r>
            <a:endParaRPr>
              <a:solidFill>
                <a:srgbClr val="FFFFFF"/>
              </a:solidFill>
              <a:latin typeface="Average"/>
              <a:ea typeface="Average"/>
              <a:cs typeface="Average"/>
              <a:sym typeface="Average"/>
            </a:endParaRPr>
          </a:p>
        </p:txBody>
      </p:sp>
      <p:sp>
        <p:nvSpPr>
          <p:cNvPr id="370" name="Google Shape;370;p46"/>
          <p:cNvSpPr txBox="1"/>
          <p:nvPr/>
        </p:nvSpPr>
        <p:spPr>
          <a:xfrm>
            <a:off x="7036325" y="1362925"/>
            <a:ext cx="11784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Temp</a:t>
            </a:r>
            <a:r>
              <a:rPr lang="en" sz="1800">
                <a:solidFill>
                  <a:srgbClr val="FFFFFF"/>
                </a:solidFill>
                <a:latin typeface="Average"/>
                <a:ea typeface="Average"/>
                <a:cs typeface="Average"/>
                <a:sym typeface="Average"/>
              </a:rPr>
              <a:t>ID</a:t>
            </a:r>
            <a:endParaRPr sz="1800">
              <a:solidFill>
                <a:srgbClr val="FFFFFF"/>
              </a:solidFill>
              <a:latin typeface="Average"/>
              <a:ea typeface="Average"/>
              <a:cs typeface="Average"/>
              <a:sym typeface="Average"/>
            </a:endParaRPr>
          </a:p>
        </p:txBody>
      </p:sp>
      <p:pic>
        <p:nvPicPr>
          <p:cNvPr id="371" name="Google Shape;371;p46"/>
          <p:cNvPicPr preferRelativeResize="0"/>
          <p:nvPr/>
        </p:nvPicPr>
        <p:blipFill>
          <a:blip r:embed="rId4">
            <a:alphaModFix/>
          </a:blip>
          <a:stretch>
            <a:fillRect/>
          </a:stretch>
        </p:blipFill>
        <p:spPr>
          <a:xfrm rot="5400000">
            <a:off x="1619449" y="1362925"/>
            <a:ext cx="1491601" cy="1491602"/>
          </a:xfrm>
          <a:prstGeom prst="rect">
            <a:avLst/>
          </a:prstGeom>
          <a:noFill/>
          <a:ln>
            <a:noFill/>
          </a:ln>
        </p:spPr>
      </p:pic>
      <p:pic>
        <p:nvPicPr>
          <p:cNvPr id="372" name="Google Shape;372;p46"/>
          <p:cNvPicPr preferRelativeResize="0"/>
          <p:nvPr/>
        </p:nvPicPr>
        <p:blipFill>
          <a:blip r:embed="rId4">
            <a:alphaModFix/>
          </a:blip>
          <a:stretch>
            <a:fillRect/>
          </a:stretch>
        </p:blipFill>
        <p:spPr>
          <a:xfrm rot="-5400000">
            <a:off x="5706424" y="1362925"/>
            <a:ext cx="1491602" cy="1491602"/>
          </a:xfrm>
          <a:prstGeom prst="rect">
            <a:avLst/>
          </a:prstGeom>
          <a:noFill/>
          <a:ln>
            <a:noFill/>
          </a:ln>
        </p:spPr>
      </p:pic>
      <p:sp>
        <p:nvSpPr>
          <p:cNvPr id="373" name="Google Shape;373;p46"/>
          <p:cNvSpPr/>
          <p:nvPr/>
        </p:nvSpPr>
        <p:spPr>
          <a:xfrm>
            <a:off x="3056450" y="1767725"/>
            <a:ext cx="2603700" cy="572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TempID</a:t>
            </a:r>
            <a:endParaRPr>
              <a:latin typeface="Average"/>
              <a:ea typeface="Average"/>
              <a:cs typeface="Average"/>
              <a:sym typeface="Average"/>
            </a:endParaRPr>
          </a:p>
        </p:txBody>
      </p:sp>
      <p:sp>
        <p:nvSpPr>
          <p:cNvPr id="374" name="Google Shape;374;p46"/>
          <p:cNvSpPr/>
          <p:nvPr/>
        </p:nvSpPr>
        <p:spPr>
          <a:xfrm>
            <a:off x="665450" y="3318225"/>
            <a:ext cx="2391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Each user logs their interactions by storing the TempIDs, the RSSI of t</a:t>
            </a:r>
            <a:r>
              <a:rPr lang="en">
                <a:latin typeface="Average"/>
                <a:ea typeface="Average"/>
                <a:cs typeface="Average"/>
                <a:sym typeface="Average"/>
              </a:rPr>
              <a:t>h</a:t>
            </a:r>
            <a:r>
              <a:rPr lang="en">
                <a:latin typeface="Average"/>
                <a:ea typeface="Average"/>
                <a:cs typeface="Average"/>
                <a:sym typeface="Average"/>
              </a:rPr>
              <a:t>e BLE, the make/model of the phone, timestamp, etc.</a:t>
            </a:r>
            <a:endParaRPr>
              <a:latin typeface="Average"/>
              <a:ea typeface="Average"/>
              <a:cs typeface="Average"/>
              <a:sym typeface="Averag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Diagnosis Notification Workflow</a:t>
            </a:r>
            <a:endParaRPr/>
          </a:p>
        </p:txBody>
      </p:sp>
      <p:sp>
        <p:nvSpPr>
          <p:cNvPr id="380" name="Google Shape;380;p47"/>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Temp</a:t>
            </a:r>
            <a:r>
              <a:rPr lang="en" sz="1800">
                <a:solidFill>
                  <a:srgbClr val="FFFFFF"/>
                </a:solidFill>
                <a:latin typeface="Average"/>
                <a:ea typeface="Average"/>
                <a:cs typeface="Average"/>
                <a:sym typeface="Average"/>
              </a:rPr>
              <a:t>ID</a:t>
            </a:r>
            <a:endParaRPr sz="1800">
              <a:solidFill>
                <a:srgbClr val="FFFFFF"/>
              </a:solidFill>
              <a:latin typeface="Average"/>
              <a:ea typeface="Average"/>
              <a:cs typeface="Average"/>
              <a:sym typeface="Average"/>
            </a:endParaRPr>
          </a:p>
        </p:txBody>
      </p:sp>
      <p:sp>
        <p:nvSpPr>
          <p:cNvPr id="381" name="Google Shape;381;p47"/>
          <p:cNvSpPr txBox="1"/>
          <p:nvPr/>
        </p:nvSpPr>
        <p:spPr>
          <a:xfrm>
            <a:off x="7036325" y="1362925"/>
            <a:ext cx="1304100" cy="149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E8E7E3"/>
                </a:solidFill>
                <a:highlight>
                  <a:srgbClr val="17181C"/>
                </a:highlight>
              </a:rPr>
              <a:t>😷</a:t>
            </a:r>
            <a:endParaRPr sz="4800">
              <a:solidFill>
                <a:srgbClr val="333333"/>
              </a:solidFill>
              <a:latin typeface="Average"/>
              <a:ea typeface="Average"/>
              <a:cs typeface="Average"/>
              <a:sym typeface="Average"/>
            </a:endParaRPr>
          </a:p>
          <a:p>
            <a:pPr indent="0" lvl="0" marL="0" rtl="0" algn="ctr">
              <a:spcBef>
                <a:spcPts val="800"/>
              </a:spcBef>
              <a:spcAft>
                <a:spcPts val="0"/>
              </a:spcAft>
              <a:buNone/>
            </a:pPr>
            <a:r>
              <a:rPr lang="en" sz="1800">
                <a:solidFill>
                  <a:srgbClr val="FFFFFF"/>
                </a:solidFill>
                <a:latin typeface="Average"/>
                <a:ea typeface="Average"/>
                <a:cs typeface="Average"/>
                <a:sym typeface="Average"/>
              </a:rPr>
              <a:t>Temp</a:t>
            </a:r>
            <a:r>
              <a:rPr lang="en" sz="1800">
                <a:solidFill>
                  <a:srgbClr val="FFFFFF"/>
                </a:solidFill>
                <a:latin typeface="Average"/>
                <a:ea typeface="Average"/>
                <a:cs typeface="Average"/>
                <a:sym typeface="Average"/>
              </a:rPr>
              <a:t>IDC</a:t>
            </a:r>
            <a:endParaRPr sz="1800">
              <a:solidFill>
                <a:srgbClr val="FFFFFF"/>
              </a:solidFill>
              <a:latin typeface="Average"/>
              <a:ea typeface="Average"/>
              <a:cs typeface="Average"/>
              <a:sym typeface="Average"/>
            </a:endParaRPr>
          </a:p>
        </p:txBody>
      </p:sp>
      <p:pic>
        <p:nvPicPr>
          <p:cNvPr id="382" name="Google Shape;382;p47"/>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383" name="Google Shape;383;p47"/>
          <p:cNvSpPr/>
          <p:nvPr/>
        </p:nvSpPr>
        <p:spPr>
          <a:xfrm rot="-1727502">
            <a:off x="4671504" y="2611365"/>
            <a:ext cx="2603676" cy="65615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Diagnosis Notification</a:t>
            </a:r>
            <a:endParaRPr>
              <a:latin typeface="Average"/>
              <a:ea typeface="Average"/>
              <a:cs typeface="Average"/>
              <a:sym typeface="Average"/>
            </a:endParaRPr>
          </a:p>
        </p:txBody>
      </p:sp>
      <p:sp>
        <p:nvSpPr>
          <p:cNvPr id="384" name="Google Shape;384;p47"/>
          <p:cNvSpPr/>
          <p:nvPr/>
        </p:nvSpPr>
        <p:spPr>
          <a:xfrm>
            <a:off x="5804975" y="3380200"/>
            <a:ext cx="2862600" cy="1608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If a diagnosis is confirmed, then the user is instructed to use the app to send their entire history of observed TempIDs, replete with timestamps, etc. to the main server.</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The HA then contacts the people that they determine to be at risk. </a:t>
            </a:r>
            <a:endParaRPr>
              <a:latin typeface="Average"/>
              <a:ea typeface="Average"/>
              <a:cs typeface="Average"/>
              <a:sym typeface="Average"/>
            </a:endParaRPr>
          </a:p>
        </p:txBody>
      </p:sp>
      <p:sp>
        <p:nvSpPr>
          <p:cNvPr id="385" name="Google Shape;385;p47"/>
          <p:cNvSpPr/>
          <p:nvPr/>
        </p:nvSpPr>
        <p:spPr>
          <a:xfrm rot="1734235">
            <a:off x="1571124" y="2512488"/>
            <a:ext cx="2603745" cy="65620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Notification (by SMS)</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9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and Drawbacks of the BlueTrace approach</a:t>
            </a:r>
            <a:endParaRPr/>
          </a:p>
        </p:txBody>
      </p:sp>
      <p:graphicFrame>
        <p:nvGraphicFramePr>
          <p:cNvPr id="391" name="Google Shape;391;p48"/>
          <p:cNvGraphicFramePr/>
          <p:nvPr/>
        </p:nvGraphicFramePr>
        <p:xfrm>
          <a:off x="952500" y="1395275"/>
          <a:ext cx="3000000" cy="3000000"/>
        </p:xfrm>
        <a:graphic>
          <a:graphicData uri="http://schemas.openxmlformats.org/drawingml/2006/table">
            <a:tbl>
              <a:tblPr>
                <a:noFill/>
                <a:tableStyleId>{1A3239A9-C6DC-44F8-97F1-F8BAADD11B94}</a:tableStyleId>
              </a:tblPr>
              <a:tblGrid>
                <a:gridCol w="3619500"/>
                <a:gridCol w="3619500"/>
              </a:tblGrid>
              <a:tr h="520275">
                <a:tc>
                  <a:txBody>
                    <a:bodyPr/>
                    <a:lstStyle/>
                    <a:p>
                      <a:pPr indent="0" lvl="0" marL="0" rtl="0" algn="ctr">
                        <a:spcBef>
                          <a:spcPts val="0"/>
                        </a:spcBef>
                        <a:spcAft>
                          <a:spcPts val="0"/>
                        </a:spcAft>
                        <a:buNone/>
                      </a:pPr>
                      <a:r>
                        <a:rPr b="1" lang="en">
                          <a:solidFill>
                            <a:srgbClr val="FFFFFF"/>
                          </a:solidFill>
                          <a:latin typeface="Average"/>
                          <a:ea typeface="Average"/>
                          <a:cs typeface="Average"/>
                          <a:sym typeface="Average"/>
                        </a:rPr>
                        <a:t>Pros</a:t>
                      </a:r>
                      <a:endParaRPr b="1">
                        <a:solidFill>
                          <a:srgbClr val="FFFFFF"/>
                        </a:solidFill>
                        <a:latin typeface="Average"/>
                        <a:ea typeface="Average"/>
                        <a:cs typeface="Average"/>
                        <a:sym typeface="Average"/>
                      </a:endParaRPr>
                    </a:p>
                  </a:txBody>
                  <a:tcPr marT="91425" marB="91425" marR="91425" marL="91425">
                    <a:lnL cap="flat" cmpd="sng" w="2857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Average"/>
                          <a:ea typeface="Average"/>
                          <a:cs typeface="Average"/>
                          <a:sym typeface="Average"/>
                        </a:rPr>
                        <a:t>Cons</a:t>
                      </a:r>
                      <a:endParaRPr b="1">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Complete central control make the user processing minimal - and out of band notification means the app is expendable.</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Single Master key for the whole system is a potential single point of failure, as for NHSX.</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Strong Cryptographic primitives are used (AES256GCM in particular.)</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Opting out relies wholly on the central authority, which has PII for each user.</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Users have complete control over whether they send data to the HA. (Good for privacy)</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Users have complete control over whether they send data to the HA (bad for calculations and malicious activity detection).</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on the Implementation</a:t>
            </a:r>
            <a:endParaRPr/>
          </a:p>
        </p:txBody>
      </p:sp>
      <p:sp>
        <p:nvSpPr>
          <p:cNvPr id="397" name="Google Shape;397;p49"/>
          <p:cNvSpPr txBox="1"/>
          <p:nvPr>
            <p:ph idx="1" type="body"/>
          </p:nvPr>
        </p:nvSpPr>
        <p:spPr>
          <a:xfrm>
            <a:off x="311700" y="1152475"/>
            <a:ext cx="4260300" cy="3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OpenTrace implementation is wholly written in Kotlin - and it should be noted that Kotlin </a:t>
            </a:r>
            <a:r>
              <a:rPr b="1" lang="en"/>
              <a:t>does not currently have</a:t>
            </a:r>
            <a:r>
              <a:rPr lang="en"/>
              <a:t> a good random number generator. </a:t>
            </a:r>
            <a:endParaRPr/>
          </a:p>
          <a:p>
            <a:pPr indent="0" lvl="0" marL="0" rtl="0" algn="l">
              <a:spcBef>
                <a:spcPts val="1600"/>
              </a:spcBef>
              <a:spcAft>
                <a:spcPts val="0"/>
              </a:spcAft>
              <a:buNone/>
            </a:pPr>
            <a:r>
              <a:rPr lang="en"/>
              <a:t>(see: </a:t>
            </a:r>
            <a:r>
              <a:rPr lang="en" sz="1400" u="sng">
                <a:solidFill>
                  <a:schemeClr val="hlink"/>
                </a:solidFill>
                <a:latin typeface="Arial"/>
                <a:ea typeface="Arial"/>
                <a:cs typeface="Arial"/>
                <a:sym typeface="Arial"/>
                <a:hlinkClick r:id="rId3"/>
              </a:rPr>
              <a:t>https://github.com/Kotlin/KEEP/issues/184</a:t>
            </a:r>
            <a:r>
              <a:rPr lang="en"/>
              <a:t>)</a:t>
            </a:r>
            <a:endParaRPr/>
          </a:p>
          <a:p>
            <a:pPr indent="0" lvl="0" marL="0" rtl="0" algn="l">
              <a:spcBef>
                <a:spcPts val="1600"/>
              </a:spcBef>
              <a:spcAft>
                <a:spcPts val="1600"/>
              </a:spcAft>
              <a:buNone/>
            </a:pPr>
            <a:r>
              <a:rPr lang="en"/>
              <a:t>The Whitepaper has provision for the user to generate their UserID. At the moment they are using Java’s RandomUUID through a Kotlin wrapper - this uses java.util.SecureRandom, so all is fine.</a:t>
            </a:r>
            <a:endParaRPr/>
          </a:p>
        </p:txBody>
      </p:sp>
      <p:sp>
        <p:nvSpPr>
          <p:cNvPr id="398" name="Google Shape;398;p49"/>
          <p:cNvSpPr txBox="1"/>
          <p:nvPr>
            <p:ph idx="1" type="body"/>
          </p:nvPr>
        </p:nvSpPr>
        <p:spPr>
          <a:xfrm>
            <a:off x="467925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the centrality of storage, the whitepaper makes provision for the sharing of data between HAs. </a:t>
            </a:r>
            <a:endParaRPr/>
          </a:p>
          <a:p>
            <a:pPr indent="0" lvl="0" marL="0" rtl="0" algn="l">
              <a:spcBef>
                <a:spcPts val="1600"/>
              </a:spcBef>
              <a:spcAft>
                <a:spcPts val="1600"/>
              </a:spcAft>
              <a:buNone/>
            </a:pPr>
            <a:r>
              <a:t/>
            </a:r>
            <a:endParaRPr/>
          </a:p>
        </p:txBody>
      </p:sp>
      <p:pic>
        <p:nvPicPr>
          <p:cNvPr id="399" name="Google Shape;399;p49"/>
          <p:cNvPicPr preferRelativeResize="0"/>
          <p:nvPr/>
        </p:nvPicPr>
        <p:blipFill>
          <a:blip r:embed="rId4">
            <a:alphaModFix/>
          </a:blip>
          <a:stretch>
            <a:fillRect/>
          </a:stretch>
        </p:blipFill>
        <p:spPr>
          <a:xfrm>
            <a:off x="4859600" y="2304500"/>
            <a:ext cx="3899600" cy="258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for the BlueTrace Protocol</a:t>
            </a:r>
            <a:endParaRPr/>
          </a:p>
        </p:txBody>
      </p:sp>
      <p:sp>
        <p:nvSpPr>
          <p:cNvPr id="405" name="Google Shape;405;p50"/>
          <p:cNvSpPr txBox="1"/>
          <p:nvPr>
            <p:ph idx="1" type="body"/>
          </p:nvPr>
        </p:nvSpPr>
        <p:spPr>
          <a:xfrm>
            <a:off x="311700" y="1152475"/>
            <a:ext cx="809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BlueTrace Website:</a:t>
            </a:r>
            <a:endParaRPr/>
          </a:p>
          <a:p>
            <a:pPr indent="0" lvl="0" marL="0" rtl="0" algn="l">
              <a:spcBef>
                <a:spcPts val="1600"/>
              </a:spcBef>
              <a:spcAft>
                <a:spcPts val="0"/>
              </a:spcAft>
              <a:buNone/>
            </a:pPr>
            <a:r>
              <a:rPr lang="en" u="sng">
                <a:solidFill>
                  <a:schemeClr val="hlink"/>
                </a:solidFill>
                <a:hlinkClick r:id="rId3"/>
              </a:rPr>
              <a:t>https://bluetrace.io</a:t>
            </a:r>
            <a:endParaRPr/>
          </a:p>
          <a:p>
            <a:pPr indent="0" lvl="0" marL="0" rtl="0" algn="l">
              <a:spcBef>
                <a:spcPts val="1600"/>
              </a:spcBef>
              <a:spcAft>
                <a:spcPts val="0"/>
              </a:spcAft>
              <a:buNone/>
            </a:pPr>
            <a:r>
              <a:rPr lang="en"/>
              <a:t>The BlueTrace Whitepaper:</a:t>
            </a:r>
            <a:endParaRPr/>
          </a:p>
          <a:p>
            <a:pPr indent="0" lvl="0" marL="0" rtl="0" algn="l">
              <a:spcBef>
                <a:spcPts val="1600"/>
              </a:spcBef>
              <a:spcAft>
                <a:spcPts val="0"/>
              </a:spcAft>
              <a:buNone/>
            </a:pPr>
            <a:r>
              <a:rPr lang="en" u="sng">
                <a:solidFill>
                  <a:schemeClr val="hlink"/>
                </a:solidFill>
                <a:latin typeface="Arial"/>
                <a:ea typeface="Arial"/>
                <a:cs typeface="Arial"/>
                <a:sym typeface="Arial"/>
                <a:hlinkClick r:id="rId4"/>
              </a:rPr>
              <a:t>https://bluetrace.io/static/bluetrace_whitepaper-938063656596c104632def383eb33b3c.pdf</a:t>
            </a:r>
            <a:endParaRPr/>
          </a:p>
          <a:p>
            <a:pPr indent="0" lvl="0" marL="0" rtl="0" algn="l">
              <a:spcBef>
                <a:spcPts val="1600"/>
              </a:spcBef>
              <a:spcAft>
                <a:spcPts val="0"/>
              </a:spcAft>
              <a:buNone/>
            </a:pPr>
            <a:r>
              <a:rPr lang="en"/>
              <a:t>Opentrace FOSS implementation:</a:t>
            </a:r>
            <a:endParaRPr/>
          </a:p>
          <a:p>
            <a:pPr indent="0" lvl="0" marL="0" rtl="0" algn="l">
              <a:spcBef>
                <a:spcPts val="1600"/>
              </a:spcBef>
              <a:spcAft>
                <a:spcPts val="1600"/>
              </a:spcAft>
              <a:buNone/>
            </a:pPr>
            <a:r>
              <a:rPr lang="en" u="sng">
                <a:solidFill>
                  <a:schemeClr val="hlink"/>
                </a:solidFill>
                <a:latin typeface="Arial"/>
                <a:ea typeface="Arial"/>
                <a:cs typeface="Arial"/>
                <a:sym typeface="Arial"/>
                <a:hlinkClick r:id="rId5"/>
              </a:rPr>
              <a:t>https://github.com/OpenTrace-community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Gapple Protocol</a:t>
            </a:r>
            <a:endParaRPr/>
          </a:p>
        </p:txBody>
      </p:sp>
      <p:pic>
        <p:nvPicPr>
          <p:cNvPr id="411" name="Google Shape;411;p51"/>
          <p:cNvPicPr preferRelativeResize="0"/>
          <p:nvPr/>
        </p:nvPicPr>
        <p:blipFill>
          <a:blip r:embed="rId3">
            <a:alphaModFix/>
          </a:blip>
          <a:stretch>
            <a:fillRect/>
          </a:stretch>
        </p:blipFill>
        <p:spPr>
          <a:xfrm>
            <a:off x="2621088" y="1108563"/>
            <a:ext cx="3901824" cy="2926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this talk is not:</a:t>
            </a:r>
            <a:endParaRPr/>
          </a:p>
        </p:txBody>
      </p:sp>
      <p:pic>
        <p:nvPicPr>
          <p:cNvPr id="82" name="Google Shape;82;p16"/>
          <p:cNvPicPr preferRelativeResize="0"/>
          <p:nvPr/>
        </p:nvPicPr>
        <p:blipFill>
          <a:blip r:embed="rId3">
            <a:alphaModFix/>
          </a:blip>
          <a:stretch>
            <a:fillRect/>
          </a:stretch>
        </p:blipFill>
        <p:spPr>
          <a:xfrm>
            <a:off x="1714500" y="1311300"/>
            <a:ext cx="5715000" cy="3000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Appoogle Protocol</a:t>
            </a:r>
            <a:endParaRPr/>
          </a:p>
        </p:txBody>
      </p:sp>
      <p:pic>
        <p:nvPicPr>
          <p:cNvPr id="417" name="Google Shape;417;p52"/>
          <p:cNvPicPr preferRelativeResize="0"/>
          <p:nvPr/>
        </p:nvPicPr>
        <p:blipFill>
          <a:blip r:embed="rId3">
            <a:alphaModFix/>
          </a:blip>
          <a:stretch>
            <a:fillRect/>
          </a:stretch>
        </p:blipFill>
        <p:spPr>
          <a:xfrm>
            <a:off x="2621088" y="1108563"/>
            <a:ext cx="3901824" cy="29263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Google-Apple Protocol</a:t>
            </a:r>
            <a:endParaRPr/>
          </a:p>
        </p:txBody>
      </p:sp>
      <p:pic>
        <p:nvPicPr>
          <p:cNvPr id="423" name="Google Shape;423;p53"/>
          <p:cNvPicPr preferRelativeResize="0"/>
          <p:nvPr/>
        </p:nvPicPr>
        <p:blipFill>
          <a:blip r:embed="rId3">
            <a:alphaModFix/>
          </a:blip>
          <a:stretch>
            <a:fillRect/>
          </a:stretch>
        </p:blipFill>
        <p:spPr>
          <a:xfrm>
            <a:off x="2621088" y="1108563"/>
            <a:ext cx="3901824" cy="29263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story regarding the Google-Apple protocol</a:t>
            </a:r>
            <a:endParaRPr/>
          </a:p>
        </p:txBody>
      </p:sp>
      <p:sp>
        <p:nvSpPr>
          <p:cNvPr id="429" name="Google Shape;429;p54"/>
          <p:cNvSpPr/>
          <p:nvPr/>
        </p:nvSpPr>
        <p:spPr>
          <a:xfrm>
            <a:off x="2501488" y="1435275"/>
            <a:ext cx="4141025" cy="10184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First announced on 10th April - everyone has a little cry… </a:t>
            </a:r>
            <a:r>
              <a:rPr lang="en" sz="1100" u="sng">
                <a:hlinkClick r:id="rId3"/>
              </a:rPr>
              <a:t>https://blog.google/inside-google/company-announcements/apple-and-google-partner-covid-19-contact-tracing-technology/</a:t>
            </a:r>
            <a:endParaRPr>
              <a:latin typeface="Average"/>
              <a:ea typeface="Average"/>
              <a:cs typeface="Average"/>
              <a:sym typeface="Average"/>
            </a:endParaRPr>
          </a:p>
        </p:txBody>
      </p:sp>
      <p:sp>
        <p:nvSpPr>
          <p:cNvPr id="430" name="Google Shape;430;p54"/>
          <p:cNvSpPr/>
          <p:nvPr/>
        </p:nvSpPr>
        <p:spPr>
          <a:xfrm>
            <a:off x="2501488" y="3673125"/>
            <a:ext cx="4141025" cy="10184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The UK sidesteps the use of the protocol on 28th April 2020 - </a:t>
            </a:r>
            <a:r>
              <a:rPr lang="en" sz="1100" u="sng">
                <a:hlinkClick r:id="rId4"/>
              </a:rPr>
              <a:t>https://healthtech.blog.gov.uk/2020/04/24/digital-contact-tracing-protecting-the-nhs-and-saving-lives/</a:t>
            </a:r>
            <a:endParaRPr>
              <a:latin typeface="Average"/>
              <a:ea typeface="Average"/>
              <a:cs typeface="Average"/>
              <a:sym typeface="Average"/>
            </a:endParaRPr>
          </a:p>
        </p:txBody>
      </p:sp>
      <p:sp>
        <p:nvSpPr>
          <p:cNvPr id="431" name="Google Shape;431;p54"/>
          <p:cNvSpPr/>
          <p:nvPr/>
        </p:nvSpPr>
        <p:spPr>
          <a:xfrm>
            <a:off x="2501488" y="2554200"/>
            <a:ext cx="4141025" cy="10184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Germany goes along with this technology on 26th April 2020, having been initially reticent to using it. Singapore cite this as their inspiration for their BlueTrace protocol.</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Key Terms</a:t>
            </a:r>
            <a:endParaRPr/>
          </a:p>
        </p:txBody>
      </p:sp>
      <p:sp>
        <p:nvSpPr>
          <p:cNvPr id="437" name="Google Shape;437;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Exposure Notification Service</a:t>
            </a:r>
            <a:r>
              <a:rPr lang="en" sz="1600"/>
              <a:t> — The Bluetooth Low Energy service for detecting device proximity.</a:t>
            </a:r>
            <a:endParaRPr sz="1600"/>
          </a:p>
          <a:p>
            <a:pPr indent="-330200" lvl="0" marL="457200" rtl="0" algn="l">
              <a:spcBef>
                <a:spcPts val="0"/>
              </a:spcBef>
              <a:spcAft>
                <a:spcPts val="0"/>
              </a:spcAft>
              <a:buSzPts val="1600"/>
              <a:buChar char="●"/>
            </a:pPr>
            <a:r>
              <a:rPr b="1" lang="en" sz="1600"/>
              <a:t>Temporary Exposure Key</a:t>
            </a:r>
            <a:r>
              <a:rPr lang="en" sz="1600"/>
              <a:t> — A key that’s generated every 24 hours for privacy consideration.</a:t>
            </a:r>
            <a:endParaRPr sz="1600"/>
          </a:p>
          <a:p>
            <a:pPr indent="-330200" lvl="0" marL="457200" rtl="0" algn="l">
              <a:spcBef>
                <a:spcPts val="0"/>
              </a:spcBef>
              <a:spcAft>
                <a:spcPts val="0"/>
              </a:spcAft>
              <a:buSzPts val="1600"/>
              <a:buChar char="●"/>
            </a:pPr>
            <a:r>
              <a:rPr b="1" lang="en" sz="1600"/>
              <a:t>Diagnosis Key</a:t>
            </a:r>
            <a:r>
              <a:rPr lang="en" sz="1600"/>
              <a:t> — The subset of Temporary Exposure Keys uploaded when the device owner is diagnosed as positive for the coronavirus.</a:t>
            </a:r>
            <a:endParaRPr sz="1600"/>
          </a:p>
          <a:p>
            <a:pPr indent="-330200" lvl="0" marL="457200" rtl="0" algn="l">
              <a:spcBef>
                <a:spcPts val="0"/>
              </a:spcBef>
              <a:spcAft>
                <a:spcPts val="0"/>
              </a:spcAft>
              <a:buSzPts val="1600"/>
              <a:buChar char="●"/>
            </a:pPr>
            <a:r>
              <a:rPr b="1" lang="en" sz="1600"/>
              <a:t>Rolling Proximity Identifier </a:t>
            </a:r>
            <a:r>
              <a:rPr lang="en" sz="1600"/>
              <a:t>— A privacy preserving identifier derived from the Temporary Exposure Key and sent in the broadcast of the Bluetooth payload.</a:t>
            </a:r>
            <a:endParaRPr sz="1600"/>
          </a:p>
          <a:p>
            <a:pPr indent="-330200" lvl="0" marL="457200" rtl="0" algn="l">
              <a:spcBef>
                <a:spcPts val="0"/>
              </a:spcBef>
              <a:spcAft>
                <a:spcPts val="0"/>
              </a:spcAft>
              <a:buSzPts val="1600"/>
              <a:buChar char="●"/>
            </a:pPr>
            <a:r>
              <a:rPr b="1" lang="en" sz="1600"/>
              <a:t>Associated Encrypted Metadata (AEM)</a:t>
            </a:r>
            <a:r>
              <a:rPr lang="en" sz="1600"/>
              <a:t> — A privacy preserving encrypted metadata that shall be used to carry protocol versioning and transmit (Tx) power for better distance approximation. The Associated Encrypted Metadata changes about every 15 minutes, at the same cadence as the Rolling Proximity Identifier, to prevent wireless tracking of the device. </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Tokens are generated - fully independent of any HA Infrastructure: </a:t>
            </a:r>
            <a:endParaRPr/>
          </a:p>
        </p:txBody>
      </p:sp>
      <p:pic>
        <p:nvPicPr>
          <p:cNvPr id="443" name="Google Shape;443;p56"/>
          <p:cNvPicPr preferRelativeResize="0"/>
          <p:nvPr/>
        </p:nvPicPr>
        <p:blipFill>
          <a:blip r:embed="rId3">
            <a:alphaModFix/>
          </a:blip>
          <a:stretch>
            <a:fillRect/>
          </a:stretch>
        </p:blipFill>
        <p:spPr>
          <a:xfrm>
            <a:off x="5229500" y="1017725"/>
            <a:ext cx="3602810" cy="3820973"/>
          </a:xfrm>
          <a:prstGeom prst="rect">
            <a:avLst/>
          </a:prstGeom>
          <a:noFill/>
          <a:ln>
            <a:noFill/>
          </a:ln>
        </p:spPr>
      </p:pic>
      <p:sp>
        <p:nvSpPr>
          <p:cNvPr id="444" name="Google Shape;444;p56"/>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TEKey</a:t>
            </a:r>
            <a:endParaRPr sz="1800">
              <a:solidFill>
                <a:srgbClr val="FFFFFF"/>
              </a:solidFill>
              <a:latin typeface="Average"/>
              <a:ea typeface="Average"/>
              <a:cs typeface="Average"/>
              <a:sym typeface="Average"/>
            </a:endParaRPr>
          </a:p>
        </p:txBody>
      </p:sp>
      <p:pic>
        <p:nvPicPr>
          <p:cNvPr id="445" name="Google Shape;445;p56"/>
          <p:cNvPicPr preferRelativeResize="0"/>
          <p:nvPr/>
        </p:nvPicPr>
        <p:blipFill>
          <a:blip r:embed="rId4">
            <a:alphaModFix/>
          </a:blip>
          <a:stretch>
            <a:fillRect/>
          </a:stretch>
        </p:blipFill>
        <p:spPr>
          <a:xfrm>
            <a:off x="3449513" y="3471425"/>
            <a:ext cx="1817574" cy="1817574"/>
          </a:xfrm>
          <a:prstGeom prst="rect">
            <a:avLst/>
          </a:prstGeom>
          <a:noFill/>
          <a:ln>
            <a:noFill/>
          </a:ln>
        </p:spPr>
      </p:pic>
      <p:sp>
        <p:nvSpPr>
          <p:cNvPr id="446" name="Google Shape;446;p56"/>
          <p:cNvSpPr/>
          <p:nvPr/>
        </p:nvSpPr>
        <p:spPr>
          <a:xfrm>
            <a:off x="616325" y="3115225"/>
            <a:ext cx="2767800" cy="1456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The users’ devices each generate a Temporary Exposure Key (TEKey) that is fresh for each day. There is no contact with the server at all during this phase.</a:t>
            </a:r>
            <a:endParaRPr>
              <a:latin typeface="Average"/>
              <a:ea typeface="Average"/>
              <a:cs typeface="Average"/>
              <a:sym typeface="Average"/>
            </a:endParaRPr>
          </a:p>
        </p:txBody>
      </p:sp>
      <p:sp>
        <p:nvSpPr>
          <p:cNvPr id="447" name="Google Shape;447;p56"/>
          <p:cNvSpPr/>
          <p:nvPr/>
        </p:nvSpPr>
        <p:spPr>
          <a:xfrm>
            <a:off x="1815350" y="1770525"/>
            <a:ext cx="3182400" cy="801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TEKey</a:t>
            </a:r>
            <a:endParaRPr>
              <a:latin typeface="Average"/>
              <a:ea typeface="Average"/>
              <a:cs typeface="Average"/>
              <a:sym typeface="Average"/>
            </a:endParaRPr>
          </a:p>
        </p:txBody>
      </p:sp>
      <p:sp>
        <p:nvSpPr>
          <p:cNvPr id="448" name="Google Shape;448;p56"/>
          <p:cNvSpPr/>
          <p:nvPr/>
        </p:nvSpPr>
        <p:spPr>
          <a:xfrm>
            <a:off x="3630700" y="3092825"/>
            <a:ext cx="1075800" cy="1199100"/>
          </a:xfrm>
          <a:prstGeom prst="mathMultiply">
            <a:avLst>
              <a:gd fmla="val 23520" name="adj1"/>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Tokens are generated - fully independent of any HA Infrastructure: </a:t>
            </a:r>
            <a:endParaRPr/>
          </a:p>
        </p:txBody>
      </p:sp>
      <p:sp>
        <p:nvSpPr>
          <p:cNvPr id="454" name="Google Shape;454;p57"/>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TEKey</a:t>
            </a:r>
            <a:endParaRPr sz="1800">
              <a:solidFill>
                <a:srgbClr val="FFFFFF"/>
              </a:solidFill>
              <a:latin typeface="Average"/>
              <a:ea typeface="Average"/>
              <a:cs typeface="Average"/>
              <a:sym typeface="Average"/>
            </a:endParaRPr>
          </a:p>
        </p:txBody>
      </p:sp>
      <p:pic>
        <p:nvPicPr>
          <p:cNvPr id="455" name="Google Shape;455;p57"/>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456" name="Google Shape;456;p57"/>
          <p:cNvSpPr/>
          <p:nvPr/>
        </p:nvSpPr>
        <p:spPr>
          <a:xfrm>
            <a:off x="616325" y="3115225"/>
            <a:ext cx="2767800" cy="1610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Each device generates Rolling Proximity Keys (RPIK) from the TEKey, which then generates a stream of Rolling Proximity Identifiers (RPI) from</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AES128CTM(RPIK, PaddedData)</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457" name="Google Shape;457;p57"/>
          <p:cNvSpPr txBox="1"/>
          <p:nvPr/>
        </p:nvSpPr>
        <p:spPr>
          <a:xfrm>
            <a:off x="7036325" y="1362925"/>
            <a:ext cx="1178400" cy="14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rPr lang="en" sz="1800">
                <a:solidFill>
                  <a:srgbClr val="FFFFFF"/>
                </a:solidFill>
                <a:latin typeface="Average"/>
                <a:ea typeface="Average"/>
                <a:cs typeface="Average"/>
                <a:sym typeface="Average"/>
              </a:rPr>
              <a:t>TEKey</a:t>
            </a:r>
            <a:endParaRPr sz="1800">
              <a:solidFill>
                <a:srgbClr val="FFFFFF"/>
              </a:solidFill>
              <a:latin typeface="Average"/>
              <a:ea typeface="Average"/>
              <a:cs typeface="Average"/>
              <a:sym typeface="Average"/>
            </a:endParaRPr>
          </a:p>
        </p:txBody>
      </p:sp>
      <p:pic>
        <p:nvPicPr>
          <p:cNvPr id="458" name="Google Shape;458;p57"/>
          <p:cNvPicPr preferRelativeResize="0"/>
          <p:nvPr/>
        </p:nvPicPr>
        <p:blipFill>
          <a:blip r:embed="rId4">
            <a:alphaModFix/>
          </a:blip>
          <a:stretch>
            <a:fillRect/>
          </a:stretch>
        </p:blipFill>
        <p:spPr>
          <a:xfrm rot="5400000">
            <a:off x="1619449" y="1362925"/>
            <a:ext cx="1491601" cy="1491602"/>
          </a:xfrm>
          <a:prstGeom prst="rect">
            <a:avLst/>
          </a:prstGeom>
          <a:noFill/>
          <a:ln>
            <a:noFill/>
          </a:ln>
        </p:spPr>
      </p:pic>
      <p:pic>
        <p:nvPicPr>
          <p:cNvPr id="459" name="Google Shape;459;p57"/>
          <p:cNvPicPr preferRelativeResize="0"/>
          <p:nvPr/>
        </p:nvPicPr>
        <p:blipFill>
          <a:blip r:embed="rId4">
            <a:alphaModFix/>
          </a:blip>
          <a:stretch>
            <a:fillRect/>
          </a:stretch>
        </p:blipFill>
        <p:spPr>
          <a:xfrm rot="-5400000">
            <a:off x="5706424" y="1362925"/>
            <a:ext cx="1491602" cy="1491602"/>
          </a:xfrm>
          <a:prstGeom prst="rect">
            <a:avLst/>
          </a:prstGeom>
          <a:noFill/>
          <a:ln>
            <a:noFill/>
          </a:ln>
        </p:spPr>
      </p:pic>
      <p:sp>
        <p:nvSpPr>
          <p:cNvPr id="460" name="Google Shape;460;p57"/>
          <p:cNvSpPr/>
          <p:nvPr/>
        </p:nvSpPr>
        <p:spPr>
          <a:xfrm>
            <a:off x="3056450" y="1767725"/>
            <a:ext cx="2603700" cy="5727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RPI</a:t>
            </a:r>
            <a:endParaRPr>
              <a:latin typeface="Average"/>
              <a:ea typeface="Average"/>
              <a:cs typeface="Average"/>
              <a:sym typeface="Average"/>
            </a:endParaRPr>
          </a:p>
        </p:txBody>
      </p:sp>
      <p:sp>
        <p:nvSpPr>
          <p:cNvPr id="461" name="Google Shape;461;p57"/>
          <p:cNvSpPr/>
          <p:nvPr/>
        </p:nvSpPr>
        <p:spPr>
          <a:xfrm>
            <a:off x="5267075" y="3115225"/>
            <a:ext cx="2767800" cy="1008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Any detected RPIs are stored with ‘Associated Encrypted Metadata’, with a key that changes at the same rate as the RPIK.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462" name="Google Shape;462;p57"/>
          <p:cNvSpPr/>
          <p:nvPr/>
        </p:nvSpPr>
        <p:spPr>
          <a:xfrm>
            <a:off x="3630700" y="3092825"/>
            <a:ext cx="1075800" cy="1199100"/>
          </a:xfrm>
          <a:prstGeom prst="mathMultiply">
            <a:avLst>
              <a:gd fmla="val 23520" name="adj1"/>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Diagnosis Notification Workflow</a:t>
            </a:r>
            <a:endParaRPr/>
          </a:p>
        </p:txBody>
      </p:sp>
      <p:sp>
        <p:nvSpPr>
          <p:cNvPr id="468" name="Google Shape;468;p58"/>
          <p:cNvSpPr txBox="1"/>
          <p:nvPr/>
        </p:nvSpPr>
        <p:spPr>
          <a:xfrm>
            <a:off x="539550" y="1362925"/>
            <a:ext cx="1178400" cy="161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333333"/>
                </a:solidFill>
                <a:latin typeface="Average"/>
                <a:ea typeface="Average"/>
                <a:cs typeface="Average"/>
                <a:sym typeface="Average"/>
              </a:rPr>
              <a:t>👩‍💼</a:t>
            </a:r>
            <a:endParaRPr sz="7200">
              <a:solidFill>
                <a:srgbClr val="333333"/>
              </a:solidFill>
              <a:latin typeface="Average"/>
              <a:ea typeface="Average"/>
              <a:cs typeface="Average"/>
              <a:sym typeface="Average"/>
            </a:endParaRPr>
          </a:p>
          <a:p>
            <a:pPr indent="0" lvl="0" marL="0" rtl="0" algn="ctr">
              <a:spcBef>
                <a:spcPts val="0"/>
              </a:spcBef>
              <a:spcAft>
                <a:spcPts val="0"/>
              </a:spcAft>
              <a:buNone/>
            </a:pPr>
            <a:r>
              <a:t/>
            </a:r>
            <a:endParaRPr sz="1800">
              <a:solidFill>
                <a:srgbClr val="FFFFFF"/>
              </a:solidFill>
              <a:latin typeface="Average"/>
              <a:ea typeface="Average"/>
              <a:cs typeface="Average"/>
              <a:sym typeface="Average"/>
            </a:endParaRPr>
          </a:p>
        </p:txBody>
      </p:sp>
      <p:sp>
        <p:nvSpPr>
          <p:cNvPr id="469" name="Google Shape;469;p58"/>
          <p:cNvSpPr txBox="1"/>
          <p:nvPr/>
        </p:nvSpPr>
        <p:spPr>
          <a:xfrm>
            <a:off x="7036325" y="1362925"/>
            <a:ext cx="1178400" cy="149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4800">
                <a:solidFill>
                  <a:srgbClr val="E8E7E3"/>
                </a:solidFill>
                <a:highlight>
                  <a:srgbClr val="17181C"/>
                </a:highlight>
              </a:rPr>
              <a:t>😷</a:t>
            </a:r>
            <a:endParaRPr sz="4800">
              <a:solidFill>
                <a:srgbClr val="333333"/>
              </a:solidFill>
              <a:latin typeface="Average"/>
              <a:ea typeface="Average"/>
              <a:cs typeface="Average"/>
              <a:sym typeface="Average"/>
            </a:endParaRPr>
          </a:p>
          <a:p>
            <a:pPr indent="0" lvl="0" marL="0" rtl="0" algn="ctr">
              <a:spcBef>
                <a:spcPts val="800"/>
              </a:spcBef>
              <a:spcAft>
                <a:spcPts val="0"/>
              </a:spcAft>
              <a:buNone/>
            </a:pPr>
            <a:r>
              <a:rPr lang="en" sz="1800">
                <a:solidFill>
                  <a:srgbClr val="FFFFFF"/>
                </a:solidFill>
                <a:latin typeface="Average"/>
                <a:ea typeface="Average"/>
                <a:cs typeface="Average"/>
                <a:sym typeface="Average"/>
              </a:rPr>
              <a:t>TEKeys</a:t>
            </a:r>
            <a:endParaRPr sz="1800">
              <a:solidFill>
                <a:srgbClr val="FFFFFF"/>
              </a:solidFill>
              <a:latin typeface="Average"/>
              <a:ea typeface="Average"/>
              <a:cs typeface="Average"/>
              <a:sym typeface="Average"/>
            </a:endParaRPr>
          </a:p>
        </p:txBody>
      </p:sp>
      <p:pic>
        <p:nvPicPr>
          <p:cNvPr id="470" name="Google Shape;470;p58"/>
          <p:cNvPicPr preferRelativeResize="0"/>
          <p:nvPr/>
        </p:nvPicPr>
        <p:blipFill>
          <a:blip r:embed="rId3">
            <a:alphaModFix/>
          </a:blip>
          <a:stretch>
            <a:fillRect/>
          </a:stretch>
        </p:blipFill>
        <p:spPr>
          <a:xfrm>
            <a:off x="3449513" y="3471425"/>
            <a:ext cx="1817574" cy="1817574"/>
          </a:xfrm>
          <a:prstGeom prst="rect">
            <a:avLst/>
          </a:prstGeom>
          <a:noFill/>
          <a:ln>
            <a:noFill/>
          </a:ln>
        </p:spPr>
      </p:pic>
      <p:sp>
        <p:nvSpPr>
          <p:cNvPr id="471" name="Google Shape;471;p58"/>
          <p:cNvSpPr/>
          <p:nvPr/>
        </p:nvSpPr>
        <p:spPr>
          <a:xfrm rot="-1727502">
            <a:off x="4671504" y="2611365"/>
            <a:ext cx="2603676" cy="65615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TEKeys (last 14 days)</a:t>
            </a:r>
            <a:endParaRPr>
              <a:latin typeface="Average"/>
              <a:ea typeface="Average"/>
              <a:cs typeface="Average"/>
              <a:sym typeface="Average"/>
            </a:endParaRPr>
          </a:p>
        </p:txBody>
      </p:sp>
      <p:sp>
        <p:nvSpPr>
          <p:cNvPr id="472" name="Google Shape;472;p58"/>
          <p:cNvSpPr/>
          <p:nvPr/>
        </p:nvSpPr>
        <p:spPr>
          <a:xfrm>
            <a:off x="5804975" y="3380200"/>
            <a:ext cx="2862600" cy="1427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If a diagnosis is confirmed, then the last 14 TEKeys from the device are sent to the Diagnosis Server, and become Diagnosis Keys.</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These are made available for download publicly.</a:t>
            </a:r>
            <a:endParaRPr>
              <a:latin typeface="Average"/>
              <a:ea typeface="Average"/>
              <a:cs typeface="Average"/>
              <a:sym typeface="Average"/>
            </a:endParaRPr>
          </a:p>
        </p:txBody>
      </p:sp>
      <p:sp>
        <p:nvSpPr>
          <p:cNvPr id="473" name="Google Shape;473;p58"/>
          <p:cNvSpPr/>
          <p:nvPr/>
        </p:nvSpPr>
        <p:spPr>
          <a:xfrm rot="1734235">
            <a:off x="1571124" y="2512488"/>
            <a:ext cx="2603745" cy="65620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Diagnosis Keys</a:t>
            </a:r>
            <a:endParaRPr>
              <a:latin typeface="Average"/>
              <a:ea typeface="Average"/>
              <a:cs typeface="Average"/>
              <a:sym typeface="Average"/>
            </a:endParaRPr>
          </a:p>
        </p:txBody>
      </p:sp>
      <p:sp>
        <p:nvSpPr>
          <p:cNvPr id="474" name="Google Shape;474;p58"/>
          <p:cNvSpPr/>
          <p:nvPr/>
        </p:nvSpPr>
        <p:spPr>
          <a:xfrm>
            <a:off x="152725" y="3273400"/>
            <a:ext cx="2862600" cy="1610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The user apps download all available Diagnosis Keys.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The device then generates all possible RPIs for a given TEKey. The system then checks through the AEM to see if the user has been in contact with a diagnosed patient.</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and Drawbacks of the BlueTrace approach</a:t>
            </a:r>
            <a:endParaRPr/>
          </a:p>
        </p:txBody>
      </p:sp>
      <p:graphicFrame>
        <p:nvGraphicFramePr>
          <p:cNvPr id="480" name="Google Shape;480;p59"/>
          <p:cNvGraphicFramePr/>
          <p:nvPr/>
        </p:nvGraphicFramePr>
        <p:xfrm>
          <a:off x="952500" y="1395275"/>
          <a:ext cx="3000000" cy="3000000"/>
        </p:xfrm>
        <a:graphic>
          <a:graphicData uri="http://schemas.openxmlformats.org/drawingml/2006/table">
            <a:tbl>
              <a:tblPr>
                <a:noFill/>
                <a:tableStyleId>{1A3239A9-C6DC-44F8-97F1-F8BAADD11B94}</a:tableStyleId>
              </a:tblPr>
              <a:tblGrid>
                <a:gridCol w="3619500"/>
                <a:gridCol w="3619500"/>
              </a:tblGrid>
              <a:tr h="520275">
                <a:tc>
                  <a:txBody>
                    <a:bodyPr/>
                    <a:lstStyle/>
                    <a:p>
                      <a:pPr indent="0" lvl="0" marL="0" rtl="0" algn="ctr">
                        <a:spcBef>
                          <a:spcPts val="0"/>
                        </a:spcBef>
                        <a:spcAft>
                          <a:spcPts val="0"/>
                        </a:spcAft>
                        <a:buNone/>
                      </a:pPr>
                      <a:r>
                        <a:rPr b="1" lang="en">
                          <a:solidFill>
                            <a:srgbClr val="FFFFFF"/>
                          </a:solidFill>
                          <a:latin typeface="Average"/>
                          <a:ea typeface="Average"/>
                          <a:cs typeface="Average"/>
                          <a:sym typeface="Average"/>
                        </a:rPr>
                        <a:t>Pros</a:t>
                      </a:r>
                      <a:endParaRPr b="1">
                        <a:solidFill>
                          <a:srgbClr val="FFFFFF"/>
                        </a:solidFill>
                        <a:latin typeface="Average"/>
                        <a:ea typeface="Average"/>
                        <a:cs typeface="Average"/>
                        <a:sym typeface="Average"/>
                      </a:endParaRPr>
                    </a:p>
                  </a:txBody>
                  <a:tcPr marT="91425" marB="91425" marR="91425" marL="91425">
                    <a:lnL cap="flat" cmpd="sng" w="2857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Average"/>
                          <a:ea typeface="Average"/>
                          <a:cs typeface="Average"/>
                          <a:sym typeface="Average"/>
                        </a:rPr>
                        <a:t>Cons</a:t>
                      </a:r>
                      <a:endParaRPr b="1">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The app relies on minimal server infrastructure.</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Prone to replay attacks (but then again, so are all the others in this talk)</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Strong privacy considerations - the app works mostly without any deliberate disclosure.</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Relatively weak ciphers used (AES128-CTR) but not detrimentally so. </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25325">
                <a:tc>
                  <a:txBody>
                    <a:bodyPr/>
                    <a:lstStyle/>
                    <a:p>
                      <a:pPr indent="0" lvl="0" marL="0" rtl="0" algn="l">
                        <a:spcBef>
                          <a:spcPts val="0"/>
                        </a:spcBef>
                        <a:spcAft>
                          <a:spcPts val="0"/>
                        </a:spcAft>
                        <a:buNone/>
                      </a:pPr>
                      <a:r>
                        <a:rPr lang="en">
                          <a:solidFill>
                            <a:srgbClr val="FFFFFF"/>
                          </a:solidFill>
                          <a:latin typeface="Average"/>
                          <a:ea typeface="Average"/>
                          <a:cs typeface="Average"/>
                          <a:sym typeface="Average"/>
                        </a:rPr>
                        <a:t>Suited for low power implementations owing to lightweight algorithms in use.</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Average"/>
                        <a:ea typeface="Average"/>
                        <a:cs typeface="Average"/>
                        <a:sym typeface="Average"/>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81" name="Google Shape;481;p59"/>
          <p:cNvSpPr txBox="1"/>
          <p:nvPr/>
        </p:nvSpPr>
        <p:spPr>
          <a:xfrm>
            <a:off x="638650" y="4322375"/>
            <a:ext cx="7983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An interesting article about issues with this, and other, contact tracing apps: </a:t>
            </a:r>
            <a:r>
              <a:rPr lang="en" sz="1100" u="sng">
                <a:solidFill>
                  <a:srgbClr val="FFFFFF"/>
                </a:solidFill>
                <a:hlinkClick r:id="rId3"/>
              </a:rPr>
              <a:t>https://eprint.iacr.org/2020/428.pdf</a:t>
            </a:r>
            <a:endParaRPr>
              <a:solidFill>
                <a:srgbClr val="FFFFFF"/>
              </a:solidFill>
              <a:latin typeface="Average"/>
              <a:ea typeface="Average"/>
              <a:cs typeface="Average"/>
              <a:sym typeface="Averag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for the Google-Apple Protocol</a:t>
            </a:r>
            <a:endParaRPr/>
          </a:p>
        </p:txBody>
      </p:sp>
      <p:sp>
        <p:nvSpPr>
          <p:cNvPr id="487" name="Google Shape;487;p6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Design Documentation site:</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3"/>
              </a:rPr>
              <a:t>https://www.apple.com/covid19/contacttracing</a:t>
            </a:r>
            <a:endParaRPr/>
          </a:p>
          <a:p>
            <a:pPr indent="0" lvl="0" marL="0" rtl="0" algn="l">
              <a:spcBef>
                <a:spcPts val="1600"/>
              </a:spcBef>
              <a:spcAft>
                <a:spcPts val="0"/>
              </a:spcAft>
              <a:buNone/>
            </a:pPr>
            <a:r>
              <a:rPr lang="en"/>
              <a:t>Gavili, Yavron - “SECURITY ANALYSIS OF THE COVID-19 CONTACT TRACING SPECIFICATIONS BY APPLE INC. AND GOOGLE INC.”</a:t>
            </a:r>
            <a:endParaRPr/>
          </a:p>
          <a:p>
            <a:pPr indent="0" lvl="0" marL="0" rtl="0" algn="l">
              <a:spcBef>
                <a:spcPts val="1600"/>
              </a:spcBef>
              <a:spcAft>
                <a:spcPts val="1600"/>
              </a:spcAft>
              <a:buNone/>
            </a:pPr>
            <a:r>
              <a:rPr lang="en" sz="1100" u="sng">
                <a:solidFill>
                  <a:schemeClr val="hlink"/>
                </a:solidFill>
                <a:latin typeface="Arial"/>
                <a:ea typeface="Arial"/>
                <a:cs typeface="Arial"/>
                <a:sym typeface="Arial"/>
                <a:hlinkClick r:id="rId4"/>
              </a:rPr>
              <a:t>https://eprint.iacr.org/2020/428.pdf</a:t>
            </a:r>
            <a:endParaRPr/>
          </a:p>
        </p:txBody>
      </p:sp>
      <p:sp>
        <p:nvSpPr>
          <p:cNvPr id="488" name="Google Shape;488;p6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Apple-Google reference design on Github:</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5"/>
              </a:rPr>
              <a:t>https://github.com/google/exposure-notifications-android</a:t>
            </a:r>
            <a:endParaRPr/>
          </a:p>
          <a:p>
            <a:pPr indent="0" lvl="0" marL="0" rtl="0" algn="l">
              <a:spcBef>
                <a:spcPts val="1600"/>
              </a:spcBef>
              <a:spcAft>
                <a:spcPts val="0"/>
              </a:spcAft>
              <a:buNone/>
            </a:pPr>
            <a:r>
              <a:rPr lang="en"/>
              <a:t>Announcement Article: </a:t>
            </a:r>
            <a:endParaRPr/>
          </a:p>
          <a:p>
            <a:pPr indent="0" lvl="0" marL="0" rtl="0" algn="l">
              <a:spcBef>
                <a:spcPts val="1600"/>
              </a:spcBef>
              <a:spcAft>
                <a:spcPts val="1600"/>
              </a:spcAft>
              <a:buNone/>
            </a:pPr>
            <a:r>
              <a:rPr lang="en" sz="1100" u="sng">
                <a:solidFill>
                  <a:schemeClr val="hlink"/>
                </a:solidFill>
                <a:latin typeface="Arial"/>
                <a:ea typeface="Arial"/>
                <a:cs typeface="Arial"/>
                <a:sym typeface="Arial"/>
                <a:hlinkClick r:id="rId6"/>
              </a:rPr>
              <a:t>https://www.google.com/covid19/exposurenotifications/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1"/>
          <p:cNvSpPr txBox="1"/>
          <p:nvPr>
            <p:ph idx="1" type="body"/>
          </p:nvPr>
        </p:nvSpPr>
        <p:spPr>
          <a:xfrm>
            <a:off x="311700" y="4230575"/>
            <a:ext cx="6703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DP^3T</a:t>
            </a:r>
            <a:r>
              <a:rPr lang="en"/>
              <a:t> - Apple-Google protocol with more eyes and nice features</a:t>
            </a:r>
            <a:endParaRPr/>
          </a:p>
        </p:txBody>
      </p:sp>
      <p:pic>
        <p:nvPicPr>
          <p:cNvPr id="494" name="Google Shape;494;p61"/>
          <p:cNvPicPr preferRelativeResize="0"/>
          <p:nvPr/>
        </p:nvPicPr>
        <p:blipFill>
          <a:blip r:embed="rId3">
            <a:alphaModFix/>
          </a:blip>
          <a:stretch>
            <a:fillRect/>
          </a:stretch>
        </p:blipFill>
        <p:spPr>
          <a:xfrm>
            <a:off x="2362200" y="511000"/>
            <a:ext cx="4419600" cy="35431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72000"/>
            <a:ext cx="8520600" cy="11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 Focus of this talk - </a:t>
            </a:r>
            <a:endParaRPr/>
          </a:p>
          <a:p>
            <a:pPr indent="0" lvl="0" marL="0" rtl="0" algn="l">
              <a:spcBef>
                <a:spcPts val="0"/>
              </a:spcBef>
              <a:spcAft>
                <a:spcPts val="0"/>
              </a:spcAft>
              <a:buNone/>
            </a:pPr>
            <a:r>
              <a:rPr lang="en"/>
              <a:t>Cryptography, Privacy, and Design</a:t>
            </a:r>
            <a:endParaRPr/>
          </a:p>
        </p:txBody>
      </p:sp>
      <p:sp>
        <p:nvSpPr>
          <p:cNvPr id="88" name="Google Shape;88;p17"/>
          <p:cNvSpPr/>
          <p:nvPr/>
        </p:nvSpPr>
        <p:spPr>
          <a:xfrm>
            <a:off x="974850" y="1319850"/>
            <a:ext cx="7194300" cy="1283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We focus on the implementation of cryptography in these proposed/supplied solutions with the following focal points:</a:t>
            </a:r>
            <a:endParaRPr>
              <a:latin typeface="Average"/>
              <a:ea typeface="Average"/>
              <a:cs typeface="Average"/>
              <a:sym typeface="Average"/>
            </a:endParaRPr>
          </a:p>
        </p:txBody>
      </p:sp>
      <p:sp>
        <p:nvSpPr>
          <p:cNvPr id="89" name="Google Shape;89;p17"/>
          <p:cNvSpPr/>
          <p:nvPr/>
        </p:nvSpPr>
        <p:spPr>
          <a:xfrm>
            <a:off x="1198975" y="2216150"/>
            <a:ext cx="2039400" cy="2173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Cryptography and protocol construction</a:t>
            </a:r>
            <a:endParaRPr b="1">
              <a:latin typeface="Average"/>
              <a:ea typeface="Average"/>
              <a:cs typeface="Average"/>
              <a:sym typeface="Average"/>
            </a:endParaRPr>
          </a:p>
          <a:p>
            <a:pPr indent="0" lvl="0" marL="0" rtl="0" algn="ctr">
              <a:spcBef>
                <a:spcPts val="0"/>
              </a:spcBef>
              <a:spcAft>
                <a:spcPts val="0"/>
              </a:spcAft>
              <a:buNone/>
            </a:pPr>
            <a:r>
              <a:t/>
            </a:r>
            <a:endParaRPr b="1">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How are these protocols put together, and what primitives do they use?</a:t>
            </a:r>
            <a:endParaRPr>
              <a:latin typeface="Average"/>
              <a:ea typeface="Average"/>
              <a:cs typeface="Average"/>
              <a:sym typeface="Average"/>
            </a:endParaRPr>
          </a:p>
        </p:txBody>
      </p:sp>
      <p:sp>
        <p:nvSpPr>
          <p:cNvPr id="90" name="Google Shape;90;p17"/>
          <p:cNvSpPr/>
          <p:nvPr/>
        </p:nvSpPr>
        <p:spPr>
          <a:xfrm>
            <a:off x="3552300" y="2216150"/>
            <a:ext cx="2039400" cy="2173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Privacy Preservation and Considerations</a:t>
            </a:r>
            <a:endParaRPr b="1">
              <a:latin typeface="Average"/>
              <a:ea typeface="Average"/>
              <a:cs typeface="Average"/>
              <a:sym typeface="Average"/>
            </a:endParaRPr>
          </a:p>
          <a:p>
            <a:pPr indent="0" lvl="0" marL="0" rtl="0" algn="ctr">
              <a:spcBef>
                <a:spcPts val="0"/>
              </a:spcBef>
              <a:spcAft>
                <a:spcPts val="0"/>
              </a:spcAft>
              <a:buNone/>
            </a:pPr>
            <a:r>
              <a:t/>
            </a:r>
            <a:endParaRPr b="1">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How well are privacy concerns handled? Are there areas in need improvement?</a:t>
            </a:r>
            <a:endParaRPr>
              <a:latin typeface="Average"/>
              <a:ea typeface="Average"/>
              <a:cs typeface="Average"/>
              <a:sym typeface="Average"/>
            </a:endParaRPr>
          </a:p>
        </p:txBody>
      </p:sp>
      <p:sp>
        <p:nvSpPr>
          <p:cNvPr id="91" name="Google Shape;91;p17"/>
          <p:cNvSpPr/>
          <p:nvPr/>
        </p:nvSpPr>
        <p:spPr>
          <a:xfrm>
            <a:off x="5905625" y="2216150"/>
            <a:ext cx="2039400" cy="2173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Implementation issues and fidelity</a:t>
            </a:r>
            <a:endParaRPr b="1">
              <a:latin typeface="Average"/>
              <a:ea typeface="Average"/>
              <a:cs typeface="Average"/>
              <a:sym typeface="Average"/>
            </a:endParaRPr>
          </a:p>
          <a:p>
            <a:pPr indent="0" lvl="0" marL="0" rtl="0" algn="ctr">
              <a:spcBef>
                <a:spcPts val="0"/>
              </a:spcBef>
              <a:spcAft>
                <a:spcPts val="0"/>
              </a:spcAft>
              <a:buNone/>
            </a:pPr>
            <a:r>
              <a:t/>
            </a:r>
            <a:endParaRPr b="1">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How faithful are the apps to their original designs, and what implementation issues are there?</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7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DP-3T:</a:t>
            </a:r>
            <a:r>
              <a:rPr lang="en"/>
              <a:t> Apple-Google 2.0? Quick overview of DP-3T</a:t>
            </a:r>
            <a:endParaRPr/>
          </a:p>
        </p:txBody>
      </p:sp>
      <p:sp>
        <p:nvSpPr>
          <p:cNvPr id="500" name="Google Shape;500;p62"/>
          <p:cNvSpPr txBox="1"/>
          <p:nvPr>
            <p:ph idx="1" type="body"/>
          </p:nvPr>
        </p:nvSpPr>
        <p:spPr>
          <a:xfrm>
            <a:off x="311700" y="1152475"/>
            <a:ext cx="3999900" cy="14193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434343"/>
                </a:solidFill>
              </a:rPr>
              <a:t>Structurally</a:t>
            </a:r>
            <a:r>
              <a:rPr lang="en" sz="1800">
                <a:solidFill>
                  <a:srgbClr val="434343"/>
                </a:solidFill>
              </a:rPr>
              <a:t> - the protocol is the same as the Apple-Google protocol. Users provision their own seeds that generate tokens for BLE broadcast.</a:t>
            </a:r>
            <a:endParaRPr sz="1800">
              <a:solidFill>
                <a:srgbClr val="434343"/>
              </a:solidFill>
            </a:endParaRPr>
          </a:p>
        </p:txBody>
      </p:sp>
      <p:sp>
        <p:nvSpPr>
          <p:cNvPr id="501" name="Google Shape;501;p62"/>
          <p:cNvSpPr txBox="1"/>
          <p:nvPr>
            <p:ph idx="1" type="body"/>
          </p:nvPr>
        </p:nvSpPr>
        <p:spPr>
          <a:xfrm>
            <a:off x="311700" y="2853125"/>
            <a:ext cx="3999900" cy="14193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434343"/>
                </a:solidFill>
              </a:rPr>
              <a:t>Optimised user search</a:t>
            </a:r>
            <a:r>
              <a:rPr lang="en" sz="1800">
                <a:solidFill>
                  <a:srgbClr val="434343"/>
                </a:solidFill>
              </a:rPr>
              <a:t> - for matching observed tokens to diagnosis keys with minimal download key sizes, by means of Cuckoo filters.</a:t>
            </a:r>
            <a:endParaRPr sz="1800">
              <a:solidFill>
                <a:srgbClr val="434343"/>
              </a:solidFill>
            </a:endParaRPr>
          </a:p>
        </p:txBody>
      </p:sp>
      <p:sp>
        <p:nvSpPr>
          <p:cNvPr id="502" name="Google Shape;502;p62"/>
          <p:cNvSpPr txBox="1"/>
          <p:nvPr>
            <p:ph idx="1" type="body"/>
          </p:nvPr>
        </p:nvSpPr>
        <p:spPr>
          <a:xfrm>
            <a:off x="4572000" y="1134125"/>
            <a:ext cx="3999900" cy="31383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rPr>
              <a:t>Adjustable Seed Windows</a:t>
            </a:r>
            <a:r>
              <a:rPr lang="en" sz="1800">
                <a:solidFill>
                  <a:srgbClr val="434343"/>
                </a:solidFill>
              </a:rPr>
              <a:t> - usually set between 2-4hrs, the seeds have much shorter lives, meaning that users can choose which parts of a day’s activity they with to disclose. </a:t>
            </a:r>
            <a:endParaRPr sz="1800">
              <a:solidFill>
                <a:srgbClr val="434343"/>
              </a:solidFill>
            </a:endParaRPr>
          </a:p>
          <a:p>
            <a:pPr indent="0" lvl="0" marL="0" rtl="0" algn="l">
              <a:spcBef>
                <a:spcPts val="1600"/>
              </a:spcBef>
              <a:spcAft>
                <a:spcPts val="1600"/>
              </a:spcAft>
              <a:buNone/>
            </a:pPr>
            <a:r>
              <a:rPr lang="en" sz="1800">
                <a:solidFill>
                  <a:srgbClr val="434343"/>
                </a:solidFill>
              </a:rPr>
              <a:t>This preserves privacy much more effectively, whilst also helping to mitigate fake malicious retransmissions if timestamps are checked.</a:t>
            </a:r>
            <a:endParaRPr sz="1800">
              <a:solidFill>
                <a:srgbClr val="434343"/>
              </a:solidFill>
            </a:endParaRPr>
          </a:p>
        </p:txBody>
      </p:sp>
      <p:sp>
        <p:nvSpPr>
          <p:cNvPr id="503" name="Google Shape;503;p62"/>
          <p:cNvSpPr txBox="1"/>
          <p:nvPr/>
        </p:nvSpPr>
        <p:spPr>
          <a:xfrm>
            <a:off x="374075" y="4613575"/>
            <a:ext cx="7928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https://github.com/DP-3T/documents/blob/master/DP3T%20White%20Paper.pdf</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the Presented Solutions </a:t>
            </a:r>
            <a:endParaRPr/>
          </a:p>
        </p:txBody>
      </p:sp>
      <p:graphicFrame>
        <p:nvGraphicFramePr>
          <p:cNvPr id="509" name="Google Shape;509;p63"/>
          <p:cNvGraphicFramePr/>
          <p:nvPr/>
        </p:nvGraphicFramePr>
        <p:xfrm>
          <a:off x="311700" y="1265700"/>
          <a:ext cx="3000000" cy="3000000"/>
        </p:xfrm>
        <a:graphic>
          <a:graphicData uri="http://schemas.openxmlformats.org/drawingml/2006/table">
            <a:tbl>
              <a:tblPr>
                <a:noFill/>
                <a:tableStyleId>{1A3239A9-C6DC-44F8-97F1-F8BAADD11B94}</a:tableStyleId>
              </a:tblPr>
              <a:tblGrid>
                <a:gridCol w="3911900"/>
                <a:gridCol w="1215400"/>
                <a:gridCol w="1002700"/>
                <a:gridCol w="1150400"/>
                <a:gridCol w="1150400"/>
              </a:tblGrid>
              <a:tr h="696900">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Criteria:</a:t>
                      </a:r>
                      <a:endParaRPr b="1" sz="1800">
                        <a:solidFill>
                          <a:srgbClr val="FFFFFF"/>
                        </a:solidFill>
                        <a:latin typeface="Average"/>
                        <a:ea typeface="Average"/>
                        <a:cs typeface="Average"/>
                        <a:sym typeface="Average"/>
                      </a:endParaRPr>
                    </a:p>
                  </a:txBody>
                  <a:tcPr marT="91425" marB="91425" marR="91425" marL="91425">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NHSX Co-locate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BlueTrace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Apple-</a:t>
                      </a:r>
                      <a:endParaRPr b="1" sz="1800">
                        <a:solidFill>
                          <a:srgbClr val="FFFFFF"/>
                        </a:solidFill>
                        <a:latin typeface="Average"/>
                        <a:ea typeface="Average"/>
                        <a:cs typeface="Average"/>
                        <a:sym typeface="Average"/>
                      </a:endParaRPr>
                    </a:p>
                    <a:p>
                      <a:pPr indent="0" lvl="0" marL="0" rtl="0" algn="l">
                        <a:spcBef>
                          <a:spcPts val="0"/>
                        </a:spcBef>
                        <a:spcAft>
                          <a:spcPts val="0"/>
                        </a:spcAft>
                        <a:buNone/>
                      </a:pPr>
                      <a:r>
                        <a:rPr b="1" lang="en" sz="1800">
                          <a:solidFill>
                            <a:srgbClr val="FFFFFF"/>
                          </a:solidFill>
                          <a:latin typeface="Average"/>
                          <a:ea typeface="Average"/>
                          <a:cs typeface="Average"/>
                          <a:sym typeface="Average"/>
                        </a:rPr>
                        <a:t>Google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DP-3T</a:t>
                      </a:r>
                      <a:endParaRPr b="1" sz="1800">
                        <a:solidFill>
                          <a:srgbClr val="FFFFFF"/>
                        </a:solidFill>
                        <a:latin typeface="Average"/>
                        <a:ea typeface="Average"/>
                        <a:cs typeface="Average"/>
                        <a:sym typeface="Average"/>
                      </a:endParaRPr>
                    </a:p>
                  </a:txBody>
                  <a:tcPr marT="91425" marB="91425" marR="91425" marL="91425">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Cryptographic Primitives in Use</a:t>
                      </a:r>
                      <a:endParaRPr sz="1800">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sz="3700">
                        <a:solidFill>
                          <a:srgbClr val="333333"/>
                        </a:solidFill>
                      </a:endParaRPr>
                    </a:p>
                  </a:txBody>
                  <a:tcPr marT="91425" marB="91425" marR="91425" marL="91425" anchor="ctr">
                    <a:lnT cap="flat" cmpd="sng" w="38100">
                      <a:solidFill>
                        <a:srgbClr val="9E9E9E"/>
                      </a:solidFill>
                      <a:prstDash val="solid"/>
                      <a:round/>
                      <a:headEnd len="sm" w="sm" type="none"/>
                      <a:tailEnd len="sm" w="sm" type="none"/>
                    </a:lnT>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Cryptographic Design</a:t>
                      </a:r>
                      <a:endParaRPr sz="1800">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t/>
                      </a:r>
                      <a:endParaRPr>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t/>
                      </a:r>
                      <a:endParaRPr>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t/>
                      </a:r>
                      <a:endParaRPr>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t/>
                      </a:r>
                      <a:endParaRPr sz="3700">
                        <a:solidFill>
                          <a:srgbClr val="333333"/>
                        </a:solidFill>
                      </a:endParaRPr>
                    </a:p>
                  </a:txBody>
                  <a:tcPr marT="91425" marB="91425" marR="91425" marL="91425" anchor="ct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Privacy Considerations</a:t>
                      </a:r>
                      <a:endParaRPr sz="1800">
                        <a:solidFill>
                          <a:srgbClr val="FFFFFF"/>
                        </a:solidFill>
                        <a:latin typeface="Average"/>
                        <a:ea typeface="Average"/>
                        <a:cs typeface="Average"/>
                        <a:sym typeface="Average"/>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Faithfulness of Implementations</a:t>
                      </a:r>
                      <a:endParaRPr sz="1800">
                        <a:solidFill>
                          <a:srgbClr val="FFFFFF"/>
                        </a:solidFill>
                        <a:latin typeface="Average"/>
                        <a:ea typeface="Average"/>
                        <a:cs typeface="Average"/>
                        <a:sym typeface="Average"/>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the Presented Solutions </a:t>
            </a:r>
            <a:endParaRPr/>
          </a:p>
        </p:txBody>
      </p:sp>
      <p:graphicFrame>
        <p:nvGraphicFramePr>
          <p:cNvPr id="515" name="Google Shape;515;p64"/>
          <p:cNvGraphicFramePr/>
          <p:nvPr/>
        </p:nvGraphicFramePr>
        <p:xfrm>
          <a:off x="311700" y="1265700"/>
          <a:ext cx="3000000" cy="3000000"/>
        </p:xfrm>
        <a:graphic>
          <a:graphicData uri="http://schemas.openxmlformats.org/drawingml/2006/table">
            <a:tbl>
              <a:tblPr>
                <a:noFill/>
                <a:tableStyleId>{1A3239A9-C6DC-44F8-97F1-F8BAADD11B94}</a:tableStyleId>
              </a:tblPr>
              <a:tblGrid>
                <a:gridCol w="3911900"/>
                <a:gridCol w="1215400"/>
                <a:gridCol w="1002700"/>
                <a:gridCol w="1150400"/>
                <a:gridCol w="1150400"/>
              </a:tblGrid>
              <a:tr h="696900">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Criteria:</a:t>
                      </a:r>
                      <a:endParaRPr b="1" sz="1800">
                        <a:solidFill>
                          <a:srgbClr val="FFFFFF"/>
                        </a:solidFill>
                        <a:latin typeface="Average"/>
                        <a:ea typeface="Average"/>
                        <a:cs typeface="Average"/>
                        <a:sym typeface="Average"/>
                      </a:endParaRPr>
                    </a:p>
                  </a:txBody>
                  <a:tcPr marT="91425" marB="91425" marR="91425" marL="91425">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NHSX Co-locate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BlueTrace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Apple-</a:t>
                      </a:r>
                      <a:endParaRPr b="1" sz="1800">
                        <a:solidFill>
                          <a:srgbClr val="FFFFFF"/>
                        </a:solidFill>
                        <a:latin typeface="Average"/>
                        <a:ea typeface="Average"/>
                        <a:cs typeface="Average"/>
                        <a:sym typeface="Average"/>
                      </a:endParaRPr>
                    </a:p>
                    <a:p>
                      <a:pPr indent="0" lvl="0" marL="0" rtl="0" algn="l">
                        <a:spcBef>
                          <a:spcPts val="0"/>
                        </a:spcBef>
                        <a:spcAft>
                          <a:spcPts val="0"/>
                        </a:spcAft>
                        <a:buNone/>
                      </a:pPr>
                      <a:r>
                        <a:rPr b="1" lang="en" sz="1800">
                          <a:solidFill>
                            <a:srgbClr val="FFFFFF"/>
                          </a:solidFill>
                          <a:latin typeface="Average"/>
                          <a:ea typeface="Average"/>
                          <a:cs typeface="Average"/>
                          <a:sym typeface="Average"/>
                        </a:rPr>
                        <a:t>Google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DP-3T</a:t>
                      </a:r>
                      <a:endParaRPr b="1" sz="1800">
                        <a:solidFill>
                          <a:srgbClr val="FFFFFF"/>
                        </a:solidFill>
                        <a:latin typeface="Average"/>
                        <a:ea typeface="Average"/>
                        <a:cs typeface="Average"/>
                        <a:sym typeface="Average"/>
                      </a:endParaRPr>
                    </a:p>
                  </a:txBody>
                  <a:tcPr marT="91425" marB="91425" marR="91425" marL="91425">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Cryptographic Primitives in Use</a:t>
                      </a:r>
                      <a:endParaRPr sz="1800">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sz="3700">
                        <a:solidFill>
                          <a:srgbClr val="333333"/>
                        </a:solidFill>
                      </a:endParaRPr>
                    </a:p>
                  </a:txBody>
                  <a:tcPr marT="91425" marB="91425" marR="91425" marL="91425" anchor="ctr">
                    <a:lnT cap="flat" cmpd="sng" w="38100">
                      <a:solidFill>
                        <a:srgbClr val="9E9E9E"/>
                      </a:solidFill>
                      <a:prstDash val="solid"/>
                      <a:round/>
                      <a:headEnd len="sm" w="sm" type="none"/>
                      <a:tailEnd len="sm" w="sm" type="none"/>
                    </a:lnT>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Cryptographic Design</a:t>
                      </a:r>
                      <a:endParaRPr sz="1800">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rPr lang="en" sz="3700">
                          <a:solidFill>
                            <a:srgbClr val="FFFFFF"/>
                          </a:solidFill>
                        </a:rPr>
                        <a:t>😬</a:t>
                      </a:r>
                      <a:endParaRPr>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rPr lang="en" sz="3700">
                          <a:solidFill>
                            <a:srgbClr val="333333"/>
                          </a:solidFill>
                        </a:rPr>
                        <a:t>😁</a:t>
                      </a:r>
                      <a:endParaRPr sz="3700">
                        <a:solidFill>
                          <a:srgbClr val="333333"/>
                        </a:solidFill>
                      </a:endParaRPr>
                    </a:p>
                  </a:txBody>
                  <a:tcPr marT="91425" marB="91425" marR="91425" marL="91425" anchor="ct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Privacy Considerations</a:t>
                      </a:r>
                      <a:endParaRPr sz="1800">
                        <a:solidFill>
                          <a:srgbClr val="FFFFFF"/>
                        </a:solidFill>
                        <a:latin typeface="Average"/>
                        <a:ea typeface="Average"/>
                        <a:cs typeface="Average"/>
                        <a:sym typeface="Average"/>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Faithfulness of Implementations</a:t>
                      </a:r>
                      <a:endParaRPr sz="1800">
                        <a:solidFill>
                          <a:srgbClr val="FFFFFF"/>
                        </a:solidFill>
                        <a:latin typeface="Average"/>
                        <a:ea typeface="Average"/>
                        <a:cs typeface="Average"/>
                        <a:sym typeface="Average"/>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the Presented Solutions </a:t>
            </a:r>
            <a:endParaRPr/>
          </a:p>
        </p:txBody>
      </p:sp>
      <p:graphicFrame>
        <p:nvGraphicFramePr>
          <p:cNvPr id="521" name="Google Shape;521;p65"/>
          <p:cNvGraphicFramePr/>
          <p:nvPr/>
        </p:nvGraphicFramePr>
        <p:xfrm>
          <a:off x="311700" y="1265700"/>
          <a:ext cx="3000000" cy="3000000"/>
        </p:xfrm>
        <a:graphic>
          <a:graphicData uri="http://schemas.openxmlformats.org/drawingml/2006/table">
            <a:tbl>
              <a:tblPr>
                <a:noFill/>
                <a:tableStyleId>{1A3239A9-C6DC-44F8-97F1-F8BAADD11B94}</a:tableStyleId>
              </a:tblPr>
              <a:tblGrid>
                <a:gridCol w="3911900"/>
                <a:gridCol w="1215400"/>
                <a:gridCol w="1002700"/>
                <a:gridCol w="1150400"/>
                <a:gridCol w="1150400"/>
              </a:tblGrid>
              <a:tr h="696900">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Criteria:</a:t>
                      </a:r>
                      <a:endParaRPr b="1" sz="1800">
                        <a:solidFill>
                          <a:srgbClr val="FFFFFF"/>
                        </a:solidFill>
                        <a:latin typeface="Average"/>
                        <a:ea typeface="Average"/>
                        <a:cs typeface="Average"/>
                        <a:sym typeface="Average"/>
                      </a:endParaRPr>
                    </a:p>
                  </a:txBody>
                  <a:tcPr marT="91425" marB="91425" marR="91425" marL="91425">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NHSX Co-locate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BlueTrace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Apple-</a:t>
                      </a:r>
                      <a:endParaRPr b="1" sz="1800">
                        <a:solidFill>
                          <a:srgbClr val="FFFFFF"/>
                        </a:solidFill>
                        <a:latin typeface="Average"/>
                        <a:ea typeface="Average"/>
                        <a:cs typeface="Average"/>
                        <a:sym typeface="Average"/>
                      </a:endParaRPr>
                    </a:p>
                    <a:p>
                      <a:pPr indent="0" lvl="0" marL="0" rtl="0" algn="l">
                        <a:spcBef>
                          <a:spcPts val="0"/>
                        </a:spcBef>
                        <a:spcAft>
                          <a:spcPts val="0"/>
                        </a:spcAft>
                        <a:buNone/>
                      </a:pPr>
                      <a:r>
                        <a:rPr b="1" lang="en" sz="1800">
                          <a:solidFill>
                            <a:srgbClr val="FFFFFF"/>
                          </a:solidFill>
                          <a:latin typeface="Average"/>
                          <a:ea typeface="Average"/>
                          <a:cs typeface="Average"/>
                          <a:sym typeface="Average"/>
                        </a:rPr>
                        <a:t>Google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DP-3T</a:t>
                      </a:r>
                      <a:endParaRPr b="1" sz="1800">
                        <a:solidFill>
                          <a:srgbClr val="FFFFFF"/>
                        </a:solidFill>
                        <a:latin typeface="Average"/>
                        <a:ea typeface="Average"/>
                        <a:cs typeface="Average"/>
                        <a:sym typeface="Average"/>
                      </a:endParaRPr>
                    </a:p>
                  </a:txBody>
                  <a:tcPr marT="91425" marB="91425" marR="91425" marL="91425">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Cryptographic Primitives in Use</a:t>
                      </a:r>
                      <a:endParaRPr sz="1800">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sz="3700">
                        <a:solidFill>
                          <a:srgbClr val="333333"/>
                        </a:solidFill>
                      </a:endParaRPr>
                    </a:p>
                  </a:txBody>
                  <a:tcPr marT="91425" marB="91425" marR="91425" marL="91425" anchor="ctr">
                    <a:lnT cap="flat" cmpd="sng" w="38100">
                      <a:solidFill>
                        <a:srgbClr val="9E9E9E"/>
                      </a:solidFill>
                      <a:prstDash val="solid"/>
                      <a:round/>
                      <a:headEnd len="sm" w="sm" type="none"/>
                      <a:tailEnd len="sm" w="sm" type="none"/>
                    </a:lnT>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Cryptographic Design</a:t>
                      </a:r>
                      <a:endParaRPr sz="1800">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rPr lang="en" sz="3700">
                          <a:solidFill>
                            <a:srgbClr val="FFFFFF"/>
                          </a:solidFill>
                        </a:rPr>
                        <a:t>😬</a:t>
                      </a:r>
                      <a:endParaRPr>
                        <a:solidFill>
                          <a:srgbClr val="FFFFFF"/>
                        </a:solidFill>
                        <a:latin typeface="Average"/>
                        <a:ea typeface="Average"/>
                        <a:cs typeface="Average"/>
                        <a:sym typeface="Average"/>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sz="3700">
                        <a:solidFill>
                          <a:srgbClr val="333333"/>
                        </a:solidFill>
                      </a:endParaRPr>
                    </a:p>
                  </a:txBody>
                  <a:tcPr marT="91425" marB="91425" marR="91425" marL="91425" anchor="ct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Privacy Considerations</a:t>
                      </a:r>
                      <a:endParaRPr sz="1800">
                        <a:solidFill>
                          <a:srgbClr val="FFFFFF"/>
                        </a:solidFill>
                        <a:latin typeface="Average"/>
                        <a:ea typeface="Average"/>
                        <a:cs typeface="Average"/>
                        <a:sym typeface="Average"/>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p>
                  </a:txBody>
                  <a:tcPr marT="91425" marB="91425" marR="91425" marL="91425" anchor="ctr">
                    <a:lnL cap="flat" cmpd="sng" w="9525">
                      <a:solidFill>
                        <a:srgbClr val="9E9E9E"/>
                      </a:solidFill>
                      <a:prstDash val="solid"/>
                      <a:round/>
                      <a:headEnd len="sm" w="sm" type="none"/>
                      <a:tailEnd len="sm" w="sm" type="none"/>
                    </a:lnL>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Faithfulness of Implementations</a:t>
                      </a:r>
                      <a:endParaRPr sz="1800">
                        <a:solidFill>
                          <a:srgbClr val="FFFFFF"/>
                        </a:solidFill>
                        <a:latin typeface="Average"/>
                        <a:ea typeface="Average"/>
                        <a:cs typeface="Average"/>
                        <a:sym typeface="Average"/>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the Presented Solutions </a:t>
            </a:r>
            <a:endParaRPr/>
          </a:p>
        </p:txBody>
      </p:sp>
      <p:graphicFrame>
        <p:nvGraphicFramePr>
          <p:cNvPr id="527" name="Google Shape;527;p66"/>
          <p:cNvGraphicFramePr/>
          <p:nvPr/>
        </p:nvGraphicFramePr>
        <p:xfrm>
          <a:off x="311700" y="1265700"/>
          <a:ext cx="3000000" cy="3000000"/>
        </p:xfrm>
        <a:graphic>
          <a:graphicData uri="http://schemas.openxmlformats.org/drawingml/2006/table">
            <a:tbl>
              <a:tblPr>
                <a:noFill/>
                <a:tableStyleId>{1A3239A9-C6DC-44F8-97F1-F8BAADD11B94}</a:tableStyleId>
              </a:tblPr>
              <a:tblGrid>
                <a:gridCol w="3911900"/>
                <a:gridCol w="1215400"/>
                <a:gridCol w="1002700"/>
                <a:gridCol w="1150400"/>
                <a:gridCol w="1150400"/>
              </a:tblGrid>
              <a:tr h="696900">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Criteria:</a:t>
                      </a:r>
                      <a:endParaRPr b="1" sz="1800">
                        <a:solidFill>
                          <a:srgbClr val="FFFFFF"/>
                        </a:solidFill>
                        <a:latin typeface="Average"/>
                        <a:ea typeface="Average"/>
                        <a:cs typeface="Average"/>
                        <a:sym typeface="Average"/>
                      </a:endParaRPr>
                    </a:p>
                  </a:txBody>
                  <a:tcPr marT="91425" marB="91425" marR="91425" marL="91425">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NHSX Co-locate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BlueTrace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Apple-</a:t>
                      </a:r>
                      <a:endParaRPr b="1" sz="1800">
                        <a:solidFill>
                          <a:srgbClr val="FFFFFF"/>
                        </a:solidFill>
                        <a:latin typeface="Average"/>
                        <a:ea typeface="Average"/>
                        <a:cs typeface="Average"/>
                        <a:sym typeface="Average"/>
                      </a:endParaRPr>
                    </a:p>
                    <a:p>
                      <a:pPr indent="0" lvl="0" marL="0" rtl="0" algn="l">
                        <a:spcBef>
                          <a:spcPts val="0"/>
                        </a:spcBef>
                        <a:spcAft>
                          <a:spcPts val="0"/>
                        </a:spcAft>
                        <a:buNone/>
                      </a:pPr>
                      <a:r>
                        <a:rPr b="1" lang="en" sz="1800">
                          <a:solidFill>
                            <a:srgbClr val="FFFFFF"/>
                          </a:solidFill>
                          <a:latin typeface="Average"/>
                          <a:ea typeface="Average"/>
                          <a:cs typeface="Average"/>
                          <a:sym typeface="Average"/>
                        </a:rPr>
                        <a:t>Google</a:t>
                      </a:r>
                      <a:endParaRPr b="1" sz="1800">
                        <a:solidFill>
                          <a:srgbClr val="FFFFFF"/>
                        </a:solidFill>
                        <a:latin typeface="Average"/>
                        <a:ea typeface="Average"/>
                        <a:cs typeface="Average"/>
                        <a:sym typeface="Average"/>
                      </a:endParaRPr>
                    </a:p>
                  </a:txBody>
                  <a:tcPr marT="91425" marB="91425" marR="91425" marL="91425">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FFFFFF"/>
                          </a:solidFill>
                          <a:latin typeface="Average"/>
                          <a:ea typeface="Average"/>
                          <a:cs typeface="Average"/>
                          <a:sym typeface="Average"/>
                        </a:rPr>
                        <a:t>DP-3T</a:t>
                      </a:r>
                      <a:endParaRPr b="1" sz="1800">
                        <a:solidFill>
                          <a:srgbClr val="FFFFFF"/>
                        </a:solidFill>
                        <a:latin typeface="Average"/>
                        <a:ea typeface="Average"/>
                        <a:cs typeface="Average"/>
                        <a:sym typeface="Average"/>
                      </a:endParaRPr>
                    </a:p>
                  </a:txBody>
                  <a:tcPr marT="91425" marB="91425" marR="91425" marL="91425">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Cryptographic Primitives in Use</a:t>
                      </a:r>
                      <a:endParaRPr sz="1800">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R cap="flat" cmpd="sng" w="9525">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3700">
                          <a:solidFill>
                            <a:srgbClr val="333333"/>
                          </a:solidFill>
                        </a:rPr>
                        <a:t>😁</a:t>
                      </a:r>
                      <a:endParaRPr sz="3700">
                        <a:solidFill>
                          <a:srgbClr val="333333"/>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Cryptographic Design</a:t>
                      </a:r>
                      <a:endParaRPr sz="1800">
                        <a:solidFill>
                          <a:srgbClr val="FFFFFF"/>
                        </a:solidFill>
                        <a:latin typeface="Average"/>
                        <a:ea typeface="Average"/>
                        <a:cs typeface="Average"/>
                        <a:sym typeface="Average"/>
                      </a:endParaRPr>
                    </a:p>
                  </a:txBody>
                  <a:tcPr marT="91425" marB="91425" marR="91425" marL="91425" anchor="ctr"/>
                </a:tc>
                <a:tc>
                  <a:txBody>
                    <a:bodyPr/>
                    <a:lstStyle/>
                    <a:p>
                      <a:pPr indent="0" lvl="0" marL="0" rtl="0" algn="ctr">
                        <a:spcBef>
                          <a:spcPts val="0"/>
                        </a:spcBef>
                        <a:spcAft>
                          <a:spcPts val="0"/>
                        </a:spcAft>
                        <a:buNone/>
                      </a:pPr>
                      <a:r>
                        <a:rPr lang="en" sz="3700">
                          <a:solidFill>
                            <a:srgbClr val="FFFFFF"/>
                          </a:solidFill>
                        </a:rPr>
                        <a:t>😬</a:t>
                      </a:r>
                      <a:endParaRPr>
                        <a:solidFill>
                          <a:srgbClr val="FFFFFF"/>
                        </a:solidFill>
                        <a:latin typeface="Average"/>
                        <a:ea typeface="Average"/>
                        <a:cs typeface="Average"/>
                        <a:sym typeface="Average"/>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sz="3700">
                        <a:solidFill>
                          <a:srgbClr val="333333"/>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Privacy Considerations</a:t>
                      </a:r>
                      <a:endParaRPr sz="1800">
                        <a:solidFill>
                          <a:srgbClr val="FFFFFF"/>
                        </a:solidFill>
                        <a:latin typeface="Average"/>
                        <a:ea typeface="Average"/>
                        <a:cs typeface="Average"/>
                        <a:sym typeface="Average"/>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6900">
                <a:tc>
                  <a:txBody>
                    <a:bodyPr/>
                    <a:lstStyle/>
                    <a:p>
                      <a:pPr indent="0" lvl="0" marL="0" rtl="0" algn="ctr">
                        <a:spcBef>
                          <a:spcPts val="0"/>
                        </a:spcBef>
                        <a:spcAft>
                          <a:spcPts val="0"/>
                        </a:spcAft>
                        <a:buNone/>
                      </a:pPr>
                      <a:r>
                        <a:rPr lang="en" sz="1800">
                          <a:solidFill>
                            <a:srgbClr val="FFFFFF"/>
                          </a:solidFill>
                          <a:latin typeface="Average"/>
                          <a:ea typeface="Average"/>
                          <a:cs typeface="Average"/>
                          <a:sym typeface="Average"/>
                        </a:rPr>
                        <a:t>Faithfulness of Implementations</a:t>
                      </a:r>
                      <a:endParaRPr sz="1800">
                        <a:solidFill>
                          <a:srgbClr val="FFFFFF"/>
                        </a:solidFill>
                        <a:latin typeface="Average"/>
                        <a:ea typeface="Average"/>
                        <a:cs typeface="Average"/>
                        <a:sym typeface="Average"/>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solidFill>
                          <a:srgbClr val="FFFFFF"/>
                        </a:solidFill>
                        <a:latin typeface="Average"/>
                        <a:ea typeface="Average"/>
                        <a:cs typeface="Average"/>
                        <a:sym typeface="Average"/>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700">
                          <a:solidFill>
                            <a:srgbClr val="333333"/>
                          </a:solidFill>
                        </a:rPr>
                        <a:t>👍</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6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Reading:</a:t>
            </a:r>
            <a:endParaRPr/>
          </a:p>
        </p:txBody>
      </p:sp>
      <p:sp>
        <p:nvSpPr>
          <p:cNvPr id="533" name="Google Shape;533;p67"/>
          <p:cNvSpPr txBox="1"/>
          <p:nvPr>
            <p:ph idx="1" type="body"/>
          </p:nvPr>
        </p:nvSpPr>
        <p:spPr>
          <a:xfrm>
            <a:off x="311700" y="1389600"/>
            <a:ext cx="8462400" cy="337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Average"/>
              <a:buChar char="●"/>
            </a:pPr>
            <a:r>
              <a:rPr b="1" lang="en" sz="1600">
                <a:solidFill>
                  <a:srgbClr val="FFFFFF"/>
                </a:solidFill>
              </a:rPr>
              <a:t>DP-3T</a:t>
            </a:r>
            <a:r>
              <a:rPr lang="en" sz="1600">
                <a:solidFill>
                  <a:srgbClr val="FFFFFF"/>
                </a:solidFill>
              </a:rPr>
              <a:t> - </a:t>
            </a:r>
            <a:r>
              <a:rPr lang="en" sz="1600">
                <a:solidFill>
                  <a:srgbClr val="FFFFFF"/>
                </a:solidFill>
                <a:uFill>
                  <a:noFill/>
                </a:uFill>
                <a:hlinkClick r:id="rId3"/>
              </a:rPr>
              <a:t>https://github.com/DP-3T/document</a:t>
            </a:r>
            <a:r>
              <a:rPr lang="en" sz="1600">
                <a:solidFill>
                  <a:srgbClr val="FFFFFF"/>
                </a:solidFill>
              </a:rPr>
              <a:t>s </a:t>
            </a:r>
            <a:endParaRPr sz="1600">
              <a:solidFill>
                <a:srgbClr val="FFFFFF"/>
              </a:solidFill>
            </a:endParaRPr>
          </a:p>
          <a:p>
            <a:pPr indent="-330200" lvl="0" marL="457200" rtl="0" algn="l">
              <a:spcBef>
                <a:spcPts val="0"/>
              </a:spcBef>
              <a:spcAft>
                <a:spcPts val="0"/>
              </a:spcAft>
              <a:buClr>
                <a:srgbClr val="FFFFFF"/>
              </a:buClr>
              <a:buSzPts val="1600"/>
              <a:buFont typeface="Average"/>
              <a:buChar char="●"/>
            </a:pPr>
            <a:r>
              <a:rPr b="1" lang="en" sz="1600">
                <a:solidFill>
                  <a:srgbClr val="FFFFFF"/>
                </a:solidFill>
              </a:rPr>
              <a:t>PEPP-PT NTK</a:t>
            </a:r>
            <a:r>
              <a:rPr lang="en" sz="1600">
                <a:solidFill>
                  <a:srgbClr val="FFFFFF"/>
                </a:solidFill>
              </a:rPr>
              <a:t> - </a:t>
            </a:r>
            <a:r>
              <a:rPr lang="en" sz="1600">
                <a:solidFill>
                  <a:srgbClr val="FFFFFF"/>
                </a:solidFill>
                <a:uFill>
                  <a:noFill/>
                </a:uFill>
                <a:hlinkClick r:id="rId4"/>
              </a:rPr>
              <a:t>https://github.com/pepp-pt/pepp-pt-documentation</a:t>
            </a:r>
            <a:endParaRPr sz="1600">
              <a:solidFill>
                <a:srgbClr val="FFFFFF"/>
              </a:solidFill>
            </a:endParaRPr>
          </a:p>
          <a:p>
            <a:pPr indent="-330200" lvl="0" marL="457200" rtl="0" algn="l">
              <a:spcBef>
                <a:spcPts val="0"/>
              </a:spcBef>
              <a:spcAft>
                <a:spcPts val="0"/>
              </a:spcAft>
              <a:buClr>
                <a:srgbClr val="FFFFFF"/>
              </a:buClr>
              <a:buSzPts val="1600"/>
              <a:buFont typeface="Average"/>
              <a:buChar char="●"/>
            </a:pPr>
            <a:r>
              <a:rPr b="1" lang="en" sz="1600">
                <a:solidFill>
                  <a:srgbClr val="FFFFFF"/>
                </a:solidFill>
              </a:rPr>
              <a:t>ROBERT</a:t>
            </a:r>
            <a:r>
              <a:rPr lang="en" sz="1600">
                <a:solidFill>
                  <a:srgbClr val="FFFFFF"/>
                </a:solidFill>
              </a:rPr>
              <a:t> - </a:t>
            </a:r>
            <a:r>
              <a:rPr lang="en" sz="1600">
                <a:solidFill>
                  <a:srgbClr val="FFFFFF"/>
                </a:solidFill>
                <a:uFill>
                  <a:noFill/>
                </a:uFill>
                <a:hlinkClick r:id="rId5"/>
              </a:rPr>
              <a:t>https://github.com/ROBERT-proximity-tracing/documents</a:t>
            </a:r>
            <a:endParaRPr sz="1600">
              <a:solidFill>
                <a:srgbClr val="FFFFFF"/>
              </a:solidFill>
            </a:endParaRPr>
          </a:p>
          <a:p>
            <a:pPr indent="-330200" lvl="0" marL="457200" rtl="0" algn="l">
              <a:spcBef>
                <a:spcPts val="0"/>
              </a:spcBef>
              <a:spcAft>
                <a:spcPts val="0"/>
              </a:spcAft>
              <a:buClr>
                <a:srgbClr val="FFFFFF"/>
              </a:buClr>
              <a:buSzPts val="1600"/>
              <a:buFont typeface="Average"/>
              <a:buChar char="●"/>
            </a:pPr>
            <a:r>
              <a:rPr lang="en" sz="1600">
                <a:solidFill>
                  <a:srgbClr val="FFFFFF"/>
                </a:solidFill>
              </a:rPr>
              <a:t>East Cost PACT - </a:t>
            </a:r>
            <a:r>
              <a:rPr lang="en" sz="1600">
                <a:solidFill>
                  <a:srgbClr val="FFFFFF"/>
                </a:solidFill>
                <a:uFill>
                  <a:noFill/>
                </a:uFill>
                <a:hlinkClick r:id="rId6"/>
              </a:rPr>
              <a:t>https://pact.mit.edu/</a:t>
            </a:r>
            <a:endParaRPr sz="1600">
              <a:solidFill>
                <a:srgbClr val="FFFFFF"/>
              </a:solidFill>
            </a:endParaRPr>
          </a:p>
          <a:p>
            <a:pPr indent="-330200" lvl="0" marL="457200" rtl="0" algn="l">
              <a:spcBef>
                <a:spcPts val="0"/>
              </a:spcBef>
              <a:spcAft>
                <a:spcPts val="0"/>
              </a:spcAft>
              <a:buClr>
                <a:srgbClr val="FFFFFF"/>
              </a:buClr>
              <a:buSzPts val="1600"/>
              <a:buFont typeface="Average"/>
              <a:buChar char="●"/>
            </a:pPr>
            <a:r>
              <a:rPr lang="en" sz="1600">
                <a:solidFill>
                  <a:srgbClr val="FFFFFF"/>
                </a:solidFill>
              </a:rPr>
              <a:t>West Coast PACT - </a:t>
            </a:r>
            <a:r>
              <a:rPr lang="en" sz="1600">
                <a:solidFill>
                  <a:srgbClr val="FFFFFF"/>
                </a:solidFill>
                <a:uFill>
                  <a:noFill/>
                </a:uFill>
                <a:hlinkClick r:id="rId7"/>
              </a:rPr>
              <a:t>https://arxiv.org/abs/2004.03544</a:t>
            </a:r>
            <a:endParaRPr sz="1600">
              <a:solidFill>
                <a:srgbClr val="FFFFFF"/>
              </a:solidFill>
            </a:endParaRPr>
          </a:p>
          <a:p>
            <a:pPr indent="-330200" lvl="0" marL="457200" rtl="0" algn="l">
              <a:spcBef>
                <a:spcPts val="0"/>
              </a:spcBef>
              <a:spcAft>
                <a:spcPts val="0"/>
              </a:spcAft>
              <a:buClr>
                <a:srgbClr val="FFFFFF"/>
              </a:buClr>
              <a:buSzPts val="1600"/>
              <a:buFont typeface="Average"/>
              <a:buChar char="●"/>
            </a:pPr>
            <a:r>
              <a:rPr lang="en" sz="1600">
                <a:solidFill>
                  <a:srgbClr val="FFFFFF"/>
                </a:solidFill>
              </a:rPr>
              <a:t>Anonymous Collocation Discovery: Harnessing Privacy to Tame the Coronavirus - </a:t>
            </a:r>
            <a:r>
              <a:rPr lang="en" sz="1600">
                <a:solidFill>
                  <a:srgbClr val="FFFFFF"/>
                </a:solidFill>
                <a:uFill>
                  <a:noFill/>
                </a:uFill>
                <a:hlinkClick r:id="rId8"/>
              </a:rPr>
              <a:t>https://arxiv.org/abs/2003.13670</a:t>
            </a:r>
            <a:endParaRPr sz="1600">
              <a:solidFill>
                <a:srgbClr val="FFFFFF"/>
              </a:solidFill>
            </a:endParaRPr>
          </a:p>
          <a:p>
            <a:pPr indent="-330200" lvl="0" marL="457200" rtl="0" algn="l">
              <a:spcBef>
                <a:spcPts val="0"/>
              </a:spcBef>
              <a:spcAft>
                <a:spcPts val="0"/>
              </a:spcAft>
              <a:buClr>
                <a:srgbClr val="FFFFFF"/>
              </a:buClr>
              <a:buSzPts val="1600"/>
              <a:buFont typeface="Average"/>
              <a:buChar char="●"/>
            </a:pPr>
            <a:r>
              <a:rPr lang="en" sz="1600">
                <a:solidFill>
                  <a:srgbClr val="FFFFFF"/>
                </a:solidFill>
              </a:rPr>
              <a:t>Temporary Contact Numbers (TCN) - </a:t>
            </a:r>
            <a:r>
              <a:rPr lang="en" sz="1600">
                <a:solidFill>
                  <a:srgbClr val="FFFFFF"/>
                </a:solidFill>
                <a:uFill>
                  <a:noFill/>
                </a:uFill>
                <a:hlinkClick r:id="rId9"/>
              </a:rPr>
              <a:t>https://github.com/TCNCoalition/TCN</a:t>
            </a:r>
            <a:r>
              <a:rPr lang="en"/>
              <a:t>, </a:t>
            </a:r>
            <a:r>
              <a:rPr lang="en" sz="1600">
                <a:solidFill>
                  <a:srgbClr val="FFFFFF"/>
                </a:solidFill>
                <a:uFill>
                  <a:noFill/>
                </a:uFill>
                <a:hlinkClick r:id="rId10"/>
              </a:rPr>
              <a:t>https://www.covid-watch.org/</a:t>
            </a:r>
            <a:endParaRPr sz="1600">
              <a:solidFill>
                <a:srgbClr val="FFFFFF"/>
              </a:solidFill>
            </a:endParaRPr>
          </a:p>
          <a:p>
            <a:pPr indent="-330200" lvl="0" marL="457200" rtl="0" algn="l">
              <a:spcBef>
                <a:spcPts val="0"/>
              </a:spcBef>
              <a:spcAft>
                <a:spcPts val="0"/>
              </a:spcAft>
              <a:buClr>
                <a:srgbClr val="FFFFFF"/>
              </a:buClr>
              <a:buSzPts val="1600"/>
              <a:buFont typeface="Average"/>
              <a:buChar char="●"/>
            </a:pPr>
            <a:r>
              <a:rPr lang="en" sz="1600">
                <a:solidFill>
                  <a:srgbClr val="FFFFFF"/>
                </a:solidFill>
              </a:rPr>
              <a:t>TraceSecure: Towards Privacy Preserving Contact Tracing - </a:t>
            </a:r>
            <a:r>
              <a:rPr lang="en" sz="1600">
                <a:solidFill>
                  <a:srgbClr val="FFFFFF"/>
                </a:solidFill>
                <a:uFill>
                  <a:noFill/>
                </a:uFill>
                <a:hlinkClick r:id="rId11"/>
              </a:rPr>
              <a:t>https://arxiv.org/abs/2004.04059</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8"/>
          <p:cNvSpPr txBox="1"/>
          <p:nvPr>
            <p:ph type="title"/>
          </p:nvPr>
        </p:nvSpPr>
        <p:spPr>
          <a:xfrm>
            <a:off x="4935225" y="2290350"/>
            <a:ext cx="3749400" cy="56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Questions or Comments?</a:t>
            </a:r>
            <a:endParaRPr b="1"/>
          </a:p>
        </p:txBody>
      </p:sp>
      <p:sp>
        <p:nvSpPr>
          <p:cNvPr id="539" name="Google Shape;539;p68"/>
          <p:cNvSpPr txBox="1"/>
          <p:nvPr>
            <p:ph type="title"/>
          </p:nvPr>
        </p:nvSpPr>
        <p:spPr>
          <a:xfrm>
            <a:off x="419300" y="87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Acknowledgements</a:t>
            </a:r>
            <a:endParaRPr/>
          </a:p>
        </p:txBody>
      </p:sp>
      <p:sp>
        <p:nvSpPr>
          <p:cNvPr id="540" name="Google Shape;540;p68"/>
          <p:cNvSpPr txBox="1"/>
          <p:nvPr>
            <p:ph idx="1" type="body"/>
          </p:nvPr>
        </p:nvSpPr>
        <p:spPr>
          <a:xfrm>
            <a:off x="419300" y="1531050"/>
            <a:ext cx="2808000" cy="32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Anne Weine (@AnilamAnn)</a:t>
            </a:r>
            <a:endParaRPr/>
          </a:p>
          <a:p>
            <a:pPr indent="0" lvl="0" marL="0" rtl="0" algn="l">
              <a:spcBef>
                <a:spcPts val="1600"/>
              </a:spcBef>
              <a:spcAft>
                <a:spcPts val="0"/>
              </a:spcAft>
              <a:buNone/>
            </a:pPr>
            <a:r>
              <a:rPr lang="en"/>
              <a:t>Tash (@TashJNorris), Dawid (@insomnious0x01), and Emelie (@emeliejhp)</a:t>
            </a:r>
            <a:endParaRPr/>
          </a:p>
          <a:p>
            <a:pPr indent="0" lvl="0" marL="0" rtl="0" algn="l">
              <a:spcBef>
                <a:spcPts val="1600"/>
              </a:spcBef>
              <a:spcAft>
                <a:spcPts val="1600"/>
              </a:spcAft>
              <a:buNone/>
            </a:pPr>
            <a:r>
              <a:rPr lang="en"/>
              <a:t>Colleagues - Dan, Ashley, Stu, Vlad, Evangelos, Adam, and Freddie.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Why are we developing these?</a:t>
            </a:r>
            <a:endParaRPr/>
          </a:p>
        </p:txBody>
      </p:sp>
      <p:pic>
        <p:nvPicPr>
          <p:cNvPr id="97" name="Google Shape;97;p18"/>
          <p:cNvPicPr preferRelativeResize="0"/>
          <p:nvPr/>
        </p:nvPicPr>
        <p:blipFill>
          <a:blip r:embed="rId3">
            <a:alphaModFix/>
          </a:blip>
          <a:stretch>
            <a:fillRect/>
          </a:stretch>
        </p:blipFill>
        <p:spPr>
          <a:xfrm>
            <a:off x="2456288" y="712925"/>
            <a:ext cx="4231426" cy="4060774"/>
          </a:xfrm>
          <a:prstGeom prst="rect">
            <a:avLst/>
          </a:prstGeom>
          <a:noFill/>
          <a:ln>
            <a:noFill/>
          </a:ln>
        </p:spPr>
      </p:pic>
      <p:sp>
        <p:nvSpPr>
          <p:cNvPr id="98" name="Google Shape;98;p18"/>
          <p:cNvSpPr txBox="1"/>
          <p:nvPr/>
        </p:nvSpPr>
        <p:spPr>
          <a:xfrm>
            <a:off x="235325" y="4773700"/>
            <a:ext cx="64545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https://hbr.org/2020/04/how-digital-contact-tracing-slowed-covid-19-in-east-asia</a:t>
            </a:r>
            <a:endParaRPr>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Options</a:t>
            </a:r>
            <a:endParaRPr/>
          </a:p>
        </p:txBody>
      </p:sp>
      <p:sp>
        <p:nvSpPr>
          <p:cNvPr id="104" name="Google Shape;104;p19"/>
          <p:cNvSpPr/>
          <p:nvPr/>
        </p:nvSpPr>
        <p:spPr>
          <a:xfrm>
            <a:off x="493775" y="1265300"/>
            <a:ext cx="3610800" cy="33021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Average"/>
                <a:ea typeface="Average"/>
                <a:cs typeface="Average"/>
                <a:sym typeface="Average"/>
              </a:rPr>
              <a:t>Passive Options</a:t>
            </a:r>
            <a:endParaRPr b="1">
              <a:solidFill>
                <a:srgbClr val="434343"/>
              </a:solidFill>
              <a:latin typeface="Average"/>
              <a:ea typeface="Average"/>
              <a:cs typeface="Average"/>
              <a:sym typeface="Average"/>
            </a:endParaRPr>
          </a:p>
        </p:txBody>
      </p:sp>
      <p:sp>
        <p:nvSpPr>
          <p:cNvPr id="105" name="Google Shape;105;p19"/>
          <p:cNvSpPr/>
          <p:nvPr/>
        </p:nvSpPr>
        <p:spPr>
          <a:xfrm>
            <a:off x="4349500" y="1265300"/>
            <a:ext cx="3610800" cy="33021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Average"/>
                <a:ea typeface="Average"/>
                <a:cs typeface="Average"/>
                <a:sym typeface="Average"/>
              </a:rPr>
              <a:t>Active</a:t>
            </a:r>
            <a:r>
              <a:rPr b="1" lang="en">
                <a:solidFill>
                  <a:srgbClr val="434343"/>
                </a:solidFill>
                <a:latin typeface="Average"/>
                <a:ea typeface="Average"/>
                <a:cs typeface="Average"/>
                <a:sym typeface="Average"/>
              </a:rPr>
              <a:t> Options</a:t>
            </a:r>
            <a:endParaRPr b="1">
              <a:solidFill>
                <a:srgbClr val="434343"/>
              </a:solidFill>
              <a:latin typeface="Average"/>
              <a:ea typeface="Average"/>
              <a:cs typeface="Average"/>
              <a:sym typeface="Average"/>
            </a:endParaRPr>
          </a:p>
        </p:txBody>
      </p:sp>
      <p:sp>
        <p:nvSpPr>
          <p:cNvPr id="106" name="Google Shape;106;p19"/>
          <p:cNvSpPr/>
          <p:nvPr/>
        </p:nvSpPr>
        <p:spPr>
          <a:xfrm>
            <a:off x="709800" y="1748800"/>
            <a:ext cx="3394800" cy="1152000"/>
          </a:xfrm>
          <a:prstGeom prst="round2DiagRect">
            <a:avLst>
              <a:gd fmla="val 16667" name="adj1"/>
              <a:gd fmla="val 0" name="adj2"/>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GPS</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Accuracy to 6ft diameter around receiver is not great for contact/proximity tracing</a:t>
            </a:r>
            <a:endParaRPr>
              <a:latin typeface="Average"/>
              <a:ea typeface="Average"/>
              <a:cs typeface="Average"/>
              <a:sym typeface="Average"/>
            </a:endParaRPr>
          </a:p>
        </p:txBody>
      </p:sp>
      <p:sp>
        <p:nvSpPr>
          <p:cNvPr id="107" name="Google Shape;107;p19"/>
          <p:cNvSpPr/>
          <p:nvPr/>
        </p:nvSpPr>
        <p:spPr>
          <a:xfrm>
            <a:off x="709800" y="3084225"/>
            <a:ext cx="3394800" cy="1287900"/>
          </a:xfrm>
          <a:prstGeom prst="round2DiagRect">
            <a:avLst>
              <a:gd fmla="val 16667" name="adj1"/>
              <a:gd fmla="val 0" name="adj2"/>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SS7</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The telco backbone network has capability for working out location, but to worse granularity</a:t>
            </a:r>
            <a:endParaRPr>
              <a:latin typeface="Average"/>
              <a:ea typeface="Average"/>
              <a:cs typeface="Average"/>
              <a:sym typeface="Average"/>
            </a:endParaRPr>
          </a:p>
        </p:txBody>
      </p:sp>
      <p:sp>
        <p:nvSpPr>
          <p:cNvPr id="108" name="Google Shape;108;p19"/>
          <p:cNvSpPr/>
          <p:nvPr/>
        </p:nvSpPr>
        <p:spPr>
          <a:xfrm>
            <a:off x="4572000" y="1748800"/>
            <a:ext cx="3394800" cy="1152000"/>
          </a:xfrm>
          <a:prstGeom prst="round2DiagRect">
            <a:avLst>
              <a:gd fmla="val 16667" name="adj1"/>
              <a:gd fmla="val 0" name="adj2"/>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WiFi</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Consumes lots of power in AP mode, and probably too loud to be useful</a:t>
            </a:r>
            <a:endParaRPr>
              <a:latin typeface="Average"/>
              <a:ea typeface="Average"/>
              <a:cs typeface="Average"/>
              <a:sym typeface="Average"/>
            </a:endParaRPr>
          </a:p>
        </p:txBody>
      </p:sp>
      <p:sp>
        <p:nvSpPr>
          <p:cNvPr id="109" name="Google Shape;109;p19"/>
          <p:cNvSpPr/>
          <p:nvPr/>
        </p:nvSpPr>
        <p:spPr>
          <a:xfrm>
            <a:off x="4572000" y="3084225"/>
            <a:ext cx="3394800" cy="1287900"/>
          </a:xfrm>
          <a:prstGeom prst="round2DiagRect">
            <a:avLst>
              <a:gd fmla="val 16667" name="adj1"/>
              <a:gd fmla="val 0" name="adj2"/>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BLE</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Low power and reaosnable to use, but has active privacy preserving properties (rolling MACs) to make it hard to track</a:t>
            </a:r>
            <a:endParaRPr>
              <a:latin typeface="Average"/>
              <a:ea typeface="Average"/>
              <a:cs typeface="Average"/>
              <a:sym typeface="Average"/>
            </a:endParaRPr>
          </a:p>
        </p:txBody>
      </p:sp>
      <p:sp>
        <p:nvSpPr>
          <p:cNvPr id="110" name="Google Shape;110;p19"/>
          <p:cNvSpPr/>
          <p:nvPr/>
        </p:nvSpPr>
        <p:spPr>
          <a:xfrm>
            <a:off x="709800" y="1748800"/>
            <a:ext cx="3394800" cy="1152000"/>
          </a:xfrm>
          <a:prstGeom prst="round2DiagRect">
            <a:avLst>
              <a:gd fmla="val 16667" name="adj1"/>
              <a:gd fmla="val 0" name="adj2"/>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GPS</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Accuracy to 6ft diameter around receiver is not great for contact/proximity tracing</a:t>
            </a:r>
            <a:endParaRPr>
              <a:latin typeface="Average"/>
              <a:ea typeface="Average"/>
              <a:cs typeface="Average"/>
              <a:sym typeface="Average"/>
            </a:endParaRPr>
          </a:p>
        </p:txBody>
      </p:sp>
      <p:sp>
        <p:nvSpPr>
          <p:cNvPr id="111" name="Google Shape;111;p19"/>
          <p:cNvSpPr/>
          <p:nvPr/>
        </p:nvSpPr>
        <p:spPr>
          <a:xfrm>
            <a:off x="709800" y="3084225"/>
            <a:ext cx="3394800" cy="1287900"/>
          </a:xfrm>
          <a:prstGeom prst="round2DiagRect">
            <a:avLst>
              <a:gd fmla="val 16667" name="adj1"/>
              <a:gd fmla="val 0" name="adj2"/>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SS7</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The telco backbone network has capability for working out location, but to worse granularity</a:t>
            </a:r>
            <a:endParaRPr>
              <a:latin typeface="Average"/>
              <a:ea typeface="Average"/>
              <a:cs typeface="Average"/>
              <a:sym typeface="Average"/>
            </a:endParaRPr>
          </a:p>
        </p:txBody>
      </p:sp>
      <p:sp>
        <p:nvSpPr>
          <p:cNvPr id="112" name="Google Shape;112;p19"/>
          <p:cNvSpPr/>
          <p:nvPr/>
        </p:nvSpPr>
        <p:spPr>
          <a:xfrm>
            <a:off x="4572000" y="1748800"/>
            <a:ext cx="3394800" cy="1152000"/>
          </a:xfrm>
          <a:prstGeom prst="round2DiagRect">
            <a:avLst>
              <a:gd fmla="val 16667" name="adj1"/>
              <a:gd fmla="val 0" name="adj2"/>
            </a:avLst>
          </a:prstGeom>
          <a:solidFill>
            <a:srgbClr val="EA99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WiFi</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Consumes lots of power in AP mode, and probably too loud to be useful</a:t>
            </a:r>
            <a:endParaRPr>
              <a:latin typeface="Average"/>
              <a:ea typeface="Average"/>
              <a:cs typeface="Average"/>
              <a:sym typeface="Average"/>
            </a:endParaRPr>
          </a:p>
        </p:txBody>
      </p:sp>
      <p:sp>
        <p:nvSpPr>
          <p:cNvPr id="113" name="Google Shape;113;p19"/>
          <p:cNvSpPr/>
          <p:nvPr/>
        </p:nvSpPr>
        <p:spPr>
          <a:xfrm>
            <a:off x="4572000" y="3084225"/>
            <a:ext cx="3394800" cy="1287900"/>
          </a:xfrm>
          <a:prstGeom prst="round2DiagRect">
            <a:avLst>
              <a:gd fmla="val 16667" name="adj1"/>
              <a:gd fmla="val 0" name="adj2"/>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BLE</a:t>
            </a:r>
            <a:endParaRPr b="1">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Low power and reaosnable to use, but has active privacy preserving properties (rolling MACs) to make it hard to track</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1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 note: Bluetooth/BLE is not designed for this...</a:t>
            </a:r>
            <a:endParaRPr/>
          </a:p>
        </p:txBody>
      </p:sp>
      <p:pic>
        <p:nvPicPr>
          <p:cNvPr id="119" name="Google Shape;119;p20"/>
          <p:cNvPicPr preferRelativeResize="0"/>
          <p:nvPr/>
        </p:nvPicPr>
        <p:blipFill>
          <a:blip r:embed="rId3">
            <a:alphaModFix/>
          </a:blip>
          <a:stretch>
            <a:fillRect/>
          </a:stretch>
        </p:blipFill>
        <p:spPr>
          <a:xfrm>
            <a:off x="1525825" y="889863"/>
            <a:ext cx="6092333" cy="3820975"/>
          </a:xfrm>
          <a:prstGeom prst="rect">
            <a:avLst/>
          </a:prstGeom>
          <a:noFill/>
          <a:ln>
            <a:noFill/>
          </a:ln>
        </p:spPr>
      </p:pic>
      <p:sp>
        <p:nvSpPr>
          <p:cNvPr id="120" name="Google Shape;120;p20"/>
          <p:cNvSpPr txBox="1"/>
          <p:nvPr/>
        </p:nvSpPr>
        <p:spPr>
          <a:xfrm>
            <a:off x="277750" y="4721725"/>
            <a:ext cx="5925300" cy="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https://www.wired.co.uk/article/bluetooth-contact-tracing-apps</a:t>
            </a:r>
            <a:endParaRPr>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may even be some very core issues...</a:t>
            </a:r>
            <a:endParaRPr/>
          </a:p>
        </p:txBody>
      </p:sp>
      <p:sp>
        <p:nvSpPr>
          <p:cNvPr id="126" name="Google Shape;126;p21"/>
          <p:cNvSpPr txBox="1"/>
          <p:nvPr/>
        </p:nvSpPr>
        <p:spPr>
          <a:xfrm>
            <a:off x="514350" y="4824600"/>
            <a:ext cx="5925300" cy="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https://theintercept.com/2020/05/05/coronavirus-bluetooth-contact-tracing/</a:t>
            </a:r>
            <a:endParaRPr>
              <a:latin typeface="Average"/>
              <a:ea typeface="Average"/>
              <a:cs typeface="Average"/>
              <a:sym typeface="Average"/>
            </a:endParaRPr>
          </a:p>
        </p:txBody>
      </p:sp>
      <p:pic>
        <p:nvPicPr>
          <p:cNvPr id="127" name="Google Shape;127;p21"/>
          <p:cNvPicPr preferRelativeResize="0"/>
          <p:nvPr/>
        </p:nvPicPr>
        <p:blipFill>
          <a:blip r:embed="rId4">
            <a:alphaModFix/>
          </a:blip>
          <a:stretch>
            <a:fillRect/>
          </a:stretch>
        </p:blipFill>
        <p:spPr>
          <a:xfrm>
            <a:off x="1121350" y="1017725"/>
            <a:ext cx="6901309" cy="3806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